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952" r:id="rId2"/>
  </p:sldMasterIdLst>
  <p:notesMasterIdLst>
    <p:notesMasterId r:id="rId30"/>
  </p:notesMasterIdLst>
  <p:sldIdLst>
    <p:sldId id="370" r:id="rId3"/>
    <p:sldId id="344" r:id="rId4"/>
    <p:sldId id="353" r:id="rId5"/>
    <p:sldId id="283" r:id="rId6"/>
    <p:sldId id="372" r:id="rId7"/>
    <p:sldId id="355" r:id="rId8"/>
    <p:sldId id="369" r:id="rId9"/>
    <p:sldId id="363" r:id="rId10"/>
    <p:sldId id="365" r:id="rId11"/>
    <p:sldId id="342" r:id="rId12"/>
    <p:sldId id="362" r:id="rId13"/>
    <p:sldId id="371" r:id="rId14"/>
    <p:sldId id="286" r:id="rId15"/>
    <p:sldId id="358" r:id="rId16"/>
    <p:sldId id="357" r:id="rId17"/>
    <p:sldId id="361" r:id="rId18"/>
    <p:sldId id="299" r:id="rId19"/>
    <p:sldId id="302" r:id="rId20"/>
    <p:sldId id="325" r:id="rId21"/>
    <p:sldId id="345" r:id="rId22"/>
    <p:sldId id="346" r:id="rId23"/>
    <p:sldId id="349" r:id="rId24"/>
    <p:sldId id="351" r:id="rId25"/>
    <p:sldId id="293" r:id="rId26"/>
    <p:sldId id="359" r:id="rId27"/>
    <p:sldId id="323" r:id="rId28"/>
    <p:sldId id="324"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MIUser" initials="T" lastIdx="2" clrIdx="0">
    <p:extLst>
      <p:ext uri="{19B8F6BF-5375-455C-9EA6-DF929625EA0E}">
        <p15:presenceInfo xmlns:p15="http://schemas.microsoft.com/office/powerpoint/2012/main" userId="S-1-5-21-3053603618-3485274846-890247690-1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00"/>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009" autoAdjust="0"/>
  </p:normalViewPr>
  <p:slideViewPr>
    <p:cSldViewPr>
      <p:cViewPr varScale="1">
        <p:scale>
          <a:sx n="86" d="100"/>
          <a:sy n="86" d="100"/>
        </p:scale>
        <p:origin x="13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cs typeface="+mn-cs"/>
              </a:defRPr>
            </a:lvl1pPr>
          </a:lstStyle>
          <a:p>
            <a:pPr>
              <a:defRPr/>
            </a:pPr>
            <a:fld id="{701F7A3F-165A-46EE-A6D5-032EA70012A2}" type="datetimeFigureOut">
              <a:rPr lang="en-US"/>
              <a:pPr>
                <a:defRPr/>
              </a:pPr>
              <a:t>4/21/2025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E627DB5-0164-4E8D-A8CC-9E35AF5B69B6}" type="slidenum">
              <a:rPr lang="en-US" altLang="en-US"/>
              <a:pPr>
                <a:defRPr/>
              </a:pPr>
              <a:t>‹#›</a:t>
            </a:fld>
            <a:endParaRPr lang="en-US" altLang="en-US"/>
          </a:p>
        </p:txBody>
      </p:sp>
    </p:spTree>
    <p:extLst>
      <p:ext uri="{BB962C8B-B14F-4D97-AF65-F5344CB8AC3E}">
        <p14:creationId xmlns:p14="http://schemas.microsoft.com/office/powerpoint/2010/main" val="51901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27DB5-0164-4E8D-A8CC-9E35AF5B69B6}" type="slidenum">
              <a:rPr lang="en-US" altLang="en-US" smtClean="0"/>
              <a:pPr>
                <a:defRPr/>
              </a:pPr>
              <a:t>4</a:t>
            </a:fld>
            <a:endParaRPr lang="en-US" altLang="en-US"/>
          </a:p>
        </p:txBody>
      </p:sp>
    </p:spTree>
    <p:extLst>
      <p:ext uri="{BB962C8B-B14F-4D97-AF65-F5344CB8AC3E}">
        <p14:creationId xmlns:p14="http://schemas.microsoft.com/office/powerpoint/2010/main" val="1994742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627DB5-0164-4E8D-A8CC-9E35AF5B69B6}" type="slidenum">
              <a:rPr lang="en-US" altLang="en-US" smtClean="0"/>
              <a:pPr>
                <a:defRPr/>
              </a:pPr>
              <a:t>5</a:t>
            </a:fld>
            <a:endParaRPr lang="en-US" altLang="en-US"/>
          </a:p>
        </p:txBody>
      </p:sp>
    </p:spTree>
    <p:extLst>
      <p:ext uri="{BB962C8B-B14F-4D97-AF65-F5344CB8AC3E}">
        <p14:creationId xmlns:p14="http://schemas.microsoft.com/office/powerpoint/2010/main" val="223187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grpSp>
      <p:sp>
        <p:nvSpPr>
          <p:cNvPr id="3383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383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A06B9B2-024E-42E4-98A4-403ACA556B16}"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0D93CC1-7562-4E35-B304-A8900A747AC7}"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0BDB745-C4F0-4812-91AC-379C18042A3C}"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D0C61676-0385-4A26-9B26-6F3476A954C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t>‹#›</a:t>
            </a:fld>
            <a:endParaRPr lang="en-US"/>
          </a:p>
        </p:txBody>
      </p:sp>
      <p:sp>
        <p:nvSpPr>
          <p:cNvPr id="5" name="Picture Placeholder 2"/>
          <p:cNvSpPr>
            <a:spLocks noGrp="1"/>
          </p:cNvSpPr>
          <p:nvPr>
            <p:ph type="pic" sz="quarter" idx="13" hasCustomPrompt="1"/>
          </p:nvPr>
        </p:nvSpPr>
        <p:spPr>
          <a:xfrm>
            <a:off x="0" y="0"/>
            <a:ext cx="9144000" cy="6858000"/>
          </a:xfrm>
          <a:prstGeom prst="roundRect">
            <a:avLst>
              <a:gd name="adj" fmla="val 615"/>
            </a:avLst>
          </a:prstGeom>
          <a:solidFill>
            <a:srgbClr val="4B4D4D"/>
          </a:solidFill>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3198455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641490"/>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694376"/>
            <a:ext cx="6858000" cy="754025"/>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93244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952594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64149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693675"/>
            <a:ext cx="6858000" cy="754025"/>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66372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94955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9" name="Slide Number Placeholder 8"/>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287680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261890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7461E8B-2F74-4E1F-8F29-40A5B3D576A7}"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4" name="Slide Number Placeholder 3"/>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33900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68320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4654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0036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42626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342900" eaLnBrk="1" fontAlgn="auto" hangingPunct="1">
              <a:spcAft>
                <a:spcPts val="0"/>
              </a:spcAft>
            </a:pPr>
            <a:r>
              <a:rPr lang="en-US" sz="6000" dirty="0">
                <a:solidFill>
                  <a:prstClr val="white"/>
                </a:solidFill>
                <a:effectLst/>
                <a:latin typeface="Corbel" panose="020B0503020204020204"/>
                <a:cs typeface="+mn-cs"/>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eaLnBrk="1" fontAlgn="auto" hangingPunct="1">
              <a:spcAft>
                <a:spcPts val="0"/>
              </a:spcAft>
            </a:pPr>
            <a:r>
              <a:rPr lang="en-US" sz="6000" dirty="0">
                <a:solidFill>
                  <a:prstClr val="white"/>
                </a:solidFill>
                <a:effectLst/>
                <a:latin typeface="Corbel" panose="020B0503020204020204"/>
                <a:cs typeface="+mn-cs"/>
              </a:rPr>
              <a:t>”</a:t>
            </a:r>
          </a:p>
        </p:txBody>
      </p:sp>
    </p:spTree>
    <p:extLst>
      <p:ext uri="{BB962C8B-B14F-4D97-AF65-F5344CB8AC3E}">
        <p14:creationId xmlns:p14="http://schemas.microsoft.com/office/powerpoint/2010/main" val="919671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7" name="Slide Number Placeholder 6"/>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155751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002135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5" name="Slide Number Placeholder 4"/>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7900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2918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27300D41-04A5-432F-B7F8-4BCEBD211C42}"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
        <p:nvSpPr>
          <p:cNvPr id="6" name="Slide Number Placeholder 5"/>
          <p:cNvSpPr>
            <a:spLocks noGrp="1"/>
          </p:cNvSpPr>
          <p:nvPr>
            <p:ph type="sldNum" sz="quarter" idx="12"/>
          </p:nvPr>
        </p:nvSpPr>
        <p:spPr/>
        <p:txBody>
          <a:bodyPr/>
          <a:lstStyle/>
          <a:p>
            <a:fld id="{6D22F896-40B5-4ADD-8801-0D06FADFA095}" type="slidenum">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64810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Picture Placeholder 2"/>
          <p:cNvSpPr>
            <a:spLocks noGrp="1"/>
          </p:cNvSpPr>
          <p:nvPr>
            <p:ph type="pic" sz="quarter" idx="13" hasCustomPrompt="1"/>
          </p:nvPr>
        </p:nvSpPr>
        <p:spPr>
          <a:xfrm>
            <a:off x="0" y="0"/>
            <a:ext cx="9144000" cy="6858000"/>
          </a:xfrm>
          <a:prstGeom prst="roundRect">
            <a:avLst>
              <a:gd name="adj" fmla="val 615"/>
            </a:avLst>
          </a:prstGeom>
          <a:solidFill>
            <a:srgbClr val="4B4D4D"/>
          </a:solidFill>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7101868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0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411796" y="6535002"/>
            <a:ext cx="2320409" cy="140261"/>
          </a:xfrm>
          <a:prstGeom prst="rect">
            <a:avLst/>
          </a:prstGeom>
        </p:spPr>
        <p:txBody>
          <a:bodyPr/>
          <a:lstStyle/>
          <a:p>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Vizualus. All Rights Reserved.</a:t>
            </a:r>
          </a:p>
        </p:txBody>
      </p:sp>
      <p:sp>
        <p:nvSpPr>
          <p:cNvPr id="4" name="Slide Number Placeholder 3"/>
          <p:cNvSpPr>
            <a:spLocks noGrp="1"/>
          </p:cNvSpPr>
          <p:nvPr>
            <p:ph type="sldNum" sz="quarter" idx="12"/>
          </p:nvPr>
        </p:nvSpPr>
        <p:spPr/>
        <p:txBody>
          <a:bodyPr/>
          <a:lstStyle/>
          <a:p>
            <a:fld id="{B5C01996-2D0B-4E1B-998A-4107E0F8DE91}"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Picture Placeholder 2"/>
          <p:cNvSpPr>
            <a:spLocks noGrp="1"/>
          </p:cNvSpPr>
          <p:nvPr>
            <p:ph type="pic" sz="quarter" idx="13" hasCustomPrompt="1"/>
          </p:nvPr>
        </p:nvSpPr>
        <p:spPr>
          <a:xfrm>
            <a:off x="0" y="2"/>
            <a:ext cx="3346425" cy="6857999"/>
          </a:xfrm>
          <a:prstGeom prst="roundRect">
            <a:avLst>
              <a:gd name="adj" fmla="val 615"/>
            </a:avLst>
          </a:prstGeom>
        </p:spPr>
        <p:txBody>
          <a:bodyPr/>
          <a:lstStyle>
            <a:lvl1pPr marL="0" indent="0" algn="ctr">
              <a:buNone/>
              <a:defRPr baseline="0"/>
            </a:lvl1pPr>
          </a:lstStyle>
          <a:p>
            <a:r>
              <a:rPr lang="en-US"/>
              <a:t>Drag &amp; Drop Your Image Here</a:t>
            </a:r>
          </a:p>
        </p:txBody>
      </p:sp>
    </p:spTree>
    <p:extLst>
      <p:ext uri="{BB962C8B-B14F-4D97-AF65-F5344CB8AC3E}">
        <p14:creationId xmlns:p14="http://schemas.microsoft.com/office/powerpoint/2010/main" val="2641455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78A40CA0-A42E-4A9E-99F6-84777878D5C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DF0C9908-2C3C-447F-AE64-FD2533FADB05}"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75FB40A7-52C9-49E7-B596-A9E619947C46}"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3E1E34BE-F844-4A1B-883B-6D05FD4D956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F792288-CF37-48D5-819C-2B0ACDCCF83A}"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6C29014-D5AE-4681-821D-90455B36703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3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3277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77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7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7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78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cs typeface="+mn-cs"/>
              </a:endParaRPr>
            </a:p>
          </p:txBody>
        </p:sp>
        <p:sp>
          <p:nvSpPr>
            <p:cNvPr id="3278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3278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8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sp>
          <p:nvSpPr>
            <p:cNvPr id="3279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cs typeface="+mn-cs"/>
              </a:endParaRPr>
            </a:p>
          </p:txBody>
        </p:sp>
        <p:sp>
          <p:nvSpPr>
            <p:cNvPr id="3279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79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cs typeface="+mn-cs"/>
              </a:endParaRPr>
            </a:p>
          </p:txBody>
        </p:sp>
        <p:sp>
          <p:nvSpPr>
            <p:cNvPr id="3279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79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cs typeface="+mn-cs"/>
              </a:endParaRPr>
            </a:p>
          </p:txBody>
        </p:sp>
        <p:sp>
          <p:nvSpPr>
            <p:cNvPr id="3280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cs typeface="+mn-cs"/>
              </a:endParaRPr>
            </a:p>
          </p:txBody>
        </p:sp>
        <p:sp>
          <p:nvSpPr>
            <p:cNvPr id="3280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cs typeface="+mn-cs"/>
              </a:endParaRPr>
            </a:p>
          </p:txBody>
        </p:sp>
        <p:sp>
          <p:nvSpPr>
            <p:cNvPr id="3280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cs typeface="+mn-cs"/>
              </a:endParaRPr>
            </a:p>
          </p:txBody>
        </p:sp>
        <p:sp>
          <p:nvSpPr>
            <p:cNvPr id="3280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cs typeface="+mn-cs"/>
              </a:endParaRPr>
            </a:p>
          </p:txBody>
        </p:sp>
        <p:sp>
          <p:nvSpPr>
            <p:cNvPr id="3280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cs typeface="+mn-cs"/>
              </a:endParaRPr>
            </a:p>
          </p:txBody>
        </p:sp>
      </p:grpSp>
      <p:sp>
        <p:nvSpPr>
          <p:cNvPr id="3280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280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80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p>
        </p:txBody>
      </p:sp>
      <p:sp>
        <p:nvSpPr>
          <p:cNvPr id="3280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cs typeface="+mn-cs"/>
              </a:defRPr>
            </a:lvl1pPr>
          </a:lstStyle>
          <a:p>
            <a:pPr>
              <a:defRPr/>
            </a:pPr>
            <a:endParaRPr lang="en-US"/>
          </a:p>
        </p:txBody>
      </p:sp>
      <p:sp>
        <p:nvSpPr>
          <p:cNvPr id="3280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80EAF33-FCD5-4BEC-9F53-1DC2507AA918}"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949"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51" r:id="rId13"/>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3000">
              <a:schemeClr val="bg1"/>
            </a:gs>
            <a:gs pos="100000">
              <a:schemeClr val="bg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fld id="{51CF1133-3259-4C45-BABA-5B62D9C6F78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pPr defTabSz="342900" eaLnBrk="1" fontAlgn="auto" hangingPunct="1">
                <a:spcBef>
                  <a:spcPts val="0"/>
                </a:spcBef>
                <a:spcAft>
                  <a:spcPts val="0"/>
                </a:spcAft>
              </a:pPr>
              <a:t>4/21/2025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r>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t>
              </a:t>
            </a:r>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342900" eaLnBrk="1" fontAlgn="auto" hangingPunct="1">
              <a:spcBef>
                <a:spcPts val="0"/>
              </a:spcBef>
              <a:spcAft>
                <a:spcPts val="0"/>
              </a:spcAft>
            </a:pPr>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rPr>
              <a:pPr defTabSz="342900" eaLnBrk="1" fontAlgn="auto" hangingPunct="1">
                <a:spcBef>
                  <a:spcPts val="0"/>
                </a:spcBef>
                <a:spcAft>
                  <a:spcPts val="0"/>
                </a:spcAft>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latin typeface="Corbel" panose="020B0503020204020204"/>
              <a:cs typeface="+mn-cs"/>
            </a:endParaRPr>
          </a:p>
        </p:txBody>
      </p:sp>
    </p:spTree>
    <p:extLst>
      <p:ext uri="{BB962C8B-B14F-4D97-AF65-F5344CB8AC3E}">
        <p14:creationId xmlns:p14="http://schemas.microsoft.com/office/powerpoint/2010/main" val="1870239366"/>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Lst>
  <p:hf sldNum="0" hdr="0" ftr="0" dt="0"/>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 y="5334000"/>
            <a:ext cx="9143999" cy="1523999"/>
          </a:xfrm>
          <a:prstGeom prst="rect">
            <a:avLst/>
          </a:prstGeom>
        </p:spPr>
      </p:pic>
      <p:pic>
        <p:nvPicPr>
          <p:cNvPr id="4" name="Picture 3">
            <a:extLst>
              <a:ext uri="{FF2B5EF4-FFF2-40B4-BE49-F238E27FC236}">
                <a16:creationId xmlns:a16="http://schemas.microsoft.com/office/drawing/2014/main" id="{99879424-96D8-480D-A65A-198960D52B32}"/>
              </a:ext>
            </a:extLst>
          </p:cNvPr>
          <p:cNvPicPr>
            <a:picLocks noChangeAspect="1"/>
          </p:cNvPicPr>
          <p:nvPr/>
        </p:nvPicPr>
        <p:blipFill>
          <a:blip r:embed="rId3"/>
          <a:stretch>
            <a:fillRect/>
          </a:stretch>
        </p:blipFill>
        <p:spPr>
          <a:xfrm>
            <a:off x="0" y="-79898"/>
            <a:ext cx="9144000" cy="5413898"/>
          </a:xfrm>
          <a:prstGeom prst="rect">
            <a:avLst/>
          </a:prstGeom>
        </p:spPr>
      </p:pic>
    </p:spTree>
    <p:extLst>
      <p:ext uri="{BB962C8B-B14F-4D97-AF65-F5344CB8AC3E}">
        <p14:creationId xmlns:p14="http://schemas.microsoft.com/office/powerpoint/2010/main" val="2641843888"/>
      </p:ext>
    </p:extLst>
  </p:cSld>
  <p:clrMapOvr>
    <a:masterClrMapping/>
  </p:clrMapOvr>
  <mc:AlternateContent xmlns:mc="http://schemas.openxmlformats.org/markup-compatibility/2006" xmlns:p14="http://schemas.microsoft.com/office/powerpoint/2010/main">
    <mc:Choice Requires="p14">
      <p:transition spd="med" p14:dur="700" advTm="14654">
        <p:fade/>
      </p:transition>
    </mc:Choice>
    <mc:Fallback xmlns="">
      <p:transition spd="med" advTm="14654">
        <p:fade/>
      </p:transition>
    </mc:Fallback>
  </mc:AlternateContent>
  <p:extLst mod="1">
    <p:ext uri="{E180D4A7-C9FB-4DFB-919C-405C955672EB}">
      <p14:showEvtLst xmlns:p14="http://schemas.microsoft.com/office/powerpoint/2010/main">
        <p14:playEvt time="8" objId="8"/>
        <p14:stopEvt time="14654"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3955" y="601064"/>
            <a:ext cx="9188435" cy="2745953"/>
            <a:chOff x="-3531838" y="-1050797"/>
            <a:chExt cx="14711154" cy="4547439"/>
          </a:xfrm>
        </p:grpSpPr>
        <p:sp>
          <p:nvSpPr>
            <p:cNvPr id="18" name="TextBox 17"/>
            <p:cNvSpPr txBox="1"/>
            <p:nvPr/>
          </p:nvSpPr>
          <p:spPr>
            <a:xfrm>
              <a:off x="-3531838" y="-1050797"/>
              <a:ext cx="14711154" cy="1112938"/>
            </a:xfrm>
            <a:prstGeom prst="rect">
              <a:avLst/>
            </a:prstGeom>
            <a:noFill/>
          </p:spPr>
          <p:txBody>
            <a:bodyPr wrap="square" rtlCol="0">
              <a:spAutoFit/>
            </a:bodyPr>
            <a:lstStyle/>
            <a:p>
              <a:pPr algn="ctr" defTabSz="177217" eaLnBrk="1" fontAlgn="auto" hangingPunct="1">
                <a:spcBef>
                  <a:spcPts val="0"/>
                </a:spcBef>
                <a:spcAft>
                  <a:spcPts val="116"/>
                </a:spcAft>
              </a:pPr>
              <a:r>
                <a:rPr lang="en-US" sz="3767" dirty="0">
                  <a:latin typeface="Impact" charset="0"/>
                  <a:ea typeface="Impact" charset="0"/>
                  <a:cs typeface="Impact" charset="0"/>
                </a:rPr>
                <a:t>TMI’s levels of certifications:</a:t>
              </a:r>
            </a:p>
          </p:txBody>
        </p:sp>
        <p:sp>
          <p:nvSpPr>
            <p:cNvPr id="19" name="Rectangle 18"/>
            <p:cNvSpPr/>
            <p:nvPr/>
          </p:nvSpPr>
          <p:spPr>
            <a:xfrm>
              <a:off x="805787" y="3106726"/>
              <a:ext cx="6086505" cy="389916"/>
            </a:xfrm>
            <a:prstGeom prst="rect">
              <a:avLst/>
            </a:prstGeom>
            <a:noFill/>
          </p:spPr>
          <p:txBody>
            <a:bodyPr wrap="square" rtlCol="0">
              <a:spAutoFit/>
            </a:bodyPr>
            <a:lstStyle/>
            <a:p>
              <a:pPr defTabSz="177217" eaLnBrk="1" fontAlgn="auto" hangingPunct="1">
                <a:lnSpc>
                  <a:spcPct val="120000"/>
                </a:lnSpc>
                <a:spcBef>
                  <a:spcPts val="0"/>
                </a:spcBef>
                <a:spcAft>
                  <a:spcPts val="0"/>
                </a:spcAft>
              </a:pPr>
              <a:endParaRPr lang="en-US" sz="775" dirty="0">
                <a:solidFill>
                  <a:prstClr val="black"/>
                </a:solidFill>
                <a:latin typeface="Calibri" charset="0"/>
                <a:ea typeface="Calibri" charset="0"/>
                <a:cs typeface="Calibri" charset="0"/>
              </a:endParaRPr>
            </a:p>
          </p:txBody>
        </p:sp>
      </p:grpSp>
      <p:sp>
        <p:nvSpPr>
          <p:cNvPr id="20" name="Rectangle 3">
            <a:extLst>
              <a:ext uri="{FF2B5EF4-FFF2-40B4-BE49-F238E27FC236}">
                <a16:creationId xmlns:a16="http://schemas.microsoft.com/office/drawing/2014/main" id="{575F46C8-FAF4-492F-A90E-3F28072E6B1C}"/>
              </a:ext>
            </a:extLst>
          </p:cNvPr>
          <p:cNvSpPr txBox="1">
            <a:spLocks noChangeArrowheads="1"/>
          </p:cNvSpPr>
          <p:nvPr/>
        </p:nvSpPr>
        <p:spPr bwMode="auto">
          <a:xfrm>
            <a:off x="143489" y="1615212"/>
            <a:ext cx="4078459" cy="3987209"/>
          </a:xfrm>
          <a:prstGeom prst="rect">
            <a:avLst/>
          </a:prstGeom>
          <a:noFill/>
          <a:ln w="9525">
            <a:noFill/>
            <a:miter lim="800000"/>
            <a:headEnd/>
            <a:tailEnd/>
          </a:ln>
          <a:effectLst/>
        </p:spPr>
        <p:txBody>
          <a:bodyPr vert="horz" wrap="square" lIns="63795" tIns="31898" rIns="63795" bIns="31898"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defTabSz="637931">
              <a:lnSpc>
                <a:spcPct val="90000"/>
              </a:lnSpc>
              <a:buClr>
                <a:prstClr val="black"/>
              </a:buClr>
              <a:buFont typeface="Wingdings" pitchFamily="2" charset="2"/>
              <a:buChar char="v"/>
              <a:defRPr/>
            </a:pPr>
            <a:r>
              <a:rPr lang="en-US" sz="2233" kern="0" dirty="0">
                <a:solidFill>
                  <a:srgbClr val="FFFFFF"/>
                </a:solidFill>
                <a:latin typeface="Tahoma"/>
              </a:rPr>
              <a:t>Basic Calibration (Z540-1)</a:t>
            </a:r>
          </a:p>
          <a:p>
            <a:pPr marL="518319" lvl="1" indent="-199354" defTabSz="637931">
              <a:lnSpc>
                <a:spcPct val="90000"/>
              </a:lnSpc>
              <a:buClr>
                <a:srgbClr val="FFFFFF"/>
              </a:buClr>
              <a:defRPr/>
            </a:pPr>
            <a:r>
              <a:rPr lang="en-US" sz="1255" kern="0" dirty="0">
                <a:solidFill>
                  <a:srgbClr val="FFFFFF"/>
                </a:solidFill>
                <a:latin typeface="Tahoma"/>
                <a:cs typeface="+mn-cs"/>
              </a:rPr>
              <a:t>A NIST traceable Certificate of Calibration stating that the item either passed or failed calibration with OOT Data</a:t>
            </a: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defTabSz="637931">
              <a:lnSpc>
                <a:spcPct val="90000"/>
              </a:lnSpc>
              <a:buClr>
                <a:prstClr val="black"/>
              </a:buClr>
              <a:buFont typeface="Wingdings" pitchFamily="2" charset="2"/>
              <a:buChar char="v"/>
              <a:defRPr/>
            </a:pPr>
            <a:r>
              <a:rPr lang="en-US" sz="2233" kern="0" dirty="0">
                <a:solidFill>
                  <a:srgbClr val="FFFFFF"/>
                </a:solidFill>
                <a:latin typeface="Tahoma"/>
              </a:rPr>
              <a:t>Data Calibration (Z540-1)</a:t>
            </a:r>
          </a:p>
          <a:p>
            <a:pPr marL="518319" lvl="1" indent="-199354" defTabSz="637931">
              <a:lnSpc>
                <a:spcPct val="90000"/>
              </a:lnSpc>
              <a:buClr>
                <a:srgbClr val="FFFFFF"/>
              </a:buClr>
              <a:defRPr/>
            </a:pPr>
            <a:r>
              <a:rPr lang="en-US" sz="1255" kern="0" dirty="0">
                <a:solidFill>
                  <a:srgbClr val="FFFFFF"/>
                </a:solidFill>
                <a:latin typeface="Tahoma"/>
                <a:cs typeface="+mn-cs"/>
              </a:rPr>
              <a:t>Same as above but includes As Found/Left data for analysis</a:t>
            </a:r>
          </a:p>
          <a:p>
            <a:pPr marL="318965" lvl="1" indent="0"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a:p>
            <a:pPr marL="518319" lvl="1" indent="-199354" defTabSz="637931">
              <a:lnSpc>
                <a:spcPct val="90000"/>
              </a:lnSpc>
              <a:buClr>
                <a:srgbClr val="FFFFFF"/>
              </a:buClr>
              <a:buNone/>
              <a:defRPr/>
            </a:pPr>
            <a:endParaRPr lang="en-US" sz="1255" kern="0" dirty="0">
              <a:solidFill>
                <a:srgbClr val="FFFFFF"/>
              </a:solidFill>
              <a:latin typeface="Tahoma"/>
              <a:cs typeface="+mn-cs"/>
            </a:endParaRPr>
          </a:p>
        </p:txBody>
      </p:sp>
      <p:sp>
        <p:nvSpPr>
          <p:cNvPr id="21" name="Rectangle 20"/>
          <p:cNvSpPr/>
          <p:nvPr/>
        </p:nvSpPr>
        <p:spPr>
          <a:xfrm>
            <a:off x="177304" y="4467388"/>
            <a:ext cx="7479734" cy="1069011"/>
          </a:xfrm>
          <a:prstGeom prst="rect">
            <a:avLst/>
          </a:prstGeom>
        </p:spPr>
        <p:txBody>
          <a:bodyPr wrap="square">
            <a:spAutoFit/>
          </a:bodyPr>
          <a:lstStyle/>
          <a:p>
            <a:pPr marL="318965" lvl="1" defTabSz="637931" eaLnBrk="1" fontAlgn="auto" hangingPunct="1">
              <a:lnSpc>
                <a:spcPct val="90000"/>
              </a:lnSpc>
              <a:spcBef>
                <a:spcPts val="0"/>
              </a:spcBef>
              <a:spcAft>
                <a:spcPts val="0"/>
              </a:spcAft>
              <a:buClr>
                <a:srgbClr val="FFFFFF"/>
              </a:buClr>
              <a:defRPr/>
            </a:pPr>
            <a:endParaRPr lang="en-US" sz="1255" kern="0" dirty="0">
              <a:solidFill>
                <a:srgbClr val="FFFFFF"/>
              </a:solidFill>
              <a:effectLst>
                <a:outerShdw blurRad="38100" dist="38100" dir="2700000" algn="tl">
                  <a:srgbClr val="000000"/>
                </a:outerShdw>
              </a:effectLst>
              <a:latin typeface="Tahoma"/>
              <a:cs typeface="+mn-cs"/>
            </a:endParaRPr>
          </a:p>
          <a:p>
            <a:pPr marL="518319" lvl="1" indent="-199354" defTabSz="637931" eaLnBrk="1" hangingPunct="1">
              <a:lnSpc>
                <a:spcPct val="90000"/>
              </a:lnSpc>
              <a:spcBef>
                <a:spcPct val="20000"/>
              </a:spcBef>
              <a:buClr>
                <a:srgbClr val="FFFFFF"/>
              </a:buClr>
              <a:buSzPct val="65000"/>
              <a:defRPr/>
            </a:pPr>
            <a:endParaRPr lang="en-US" sz="1255" kern="0" dirty="0">
              <a:solidFill>
                <a:srgbClr val="FFFFFF"/>
              </a:solidFill>
              <a:effectLst>
                <a:outerShdw blurRad="38100" dist="38100" dir="2700000" algn="tl">
                  <a:srgbClr val="000000"/>
                </a:outerShdw>
              </a:effectLst>
              <a:latin typeface="Tahoma"/>
              <a:cs typeface="+mn-cs"/>
            </a:endParaRPr>
          </a:p>
          <a:p>
            <a:pPr defTabSz="637931" eaLnBrk="1" hangingPunct="1">
              <a:lnSpc>
                <a:spcPct val="90000"/>
              </a:lnSpc>
              <a:spcBef>
                <a:spcPct val="20000"/>
              </a:spcBef>
              <a:buClr>
                <a:prstClr val="black"/>
              </a:buClr>
              <a:buSzPct val="65000"/>
              <a:buFont typeface="Wingdings" panose="05000000000000000000" pitchFamily="2" charset="2"/>
              <a:buChar char="v"/>
              <a:defRPr/>
            </a:pPr>
            <a:r>
              <a:rPr lang="en-US" sz="2233" kern="0" dirty="0">
                <a:solidFill>
                  <a:srgbClr val="FFFFFF"/>
                </a:solidFill>
                <a:effectLst>
                  <a:outerShdw blurRad="38100" dist="38100" dir="2700000" algn="tl">
                    <a:srgbClr val="000000"/>
                  </a:outerShdw>
                </a:effectLst>
                <a:latin typeface="Tahoma"/>
                <a:cs typeface="+mn-cs"/>
              </a:rPr>
              <a:t> Calibrations with Guard Banding (ANSI/Z540.3)</a:t>
            </a:r>
          </a:p>
          <a:p>
            <a:pPr marL="518319" lvl="1" indent="-199354" defTabSz="637931" eaLnBrk="1" hangingPunct="1">
              <a:lnSpc>
                <a:spcPct val="90000"/>
              </a:lnSpc>
              <a:spcBef>
                <a:spcPct val="20000"/>
              </a:spcBef>
              <a:buClr>
                <a:srgbClr val="FFFFFF"/>
              </a:buClr>
              <a:buSzPct val="65000"/>
              <a:buFont typeface="Wingdings" pitchFamily="2" charset="2"/>
              <a:buChar char="n"/>
              <a:defRPr/>
            </a:pPr>
            <a:r>
              <a:rPr lang="en-US" sz="1255" kern="0" dirty="0">
                <a:solidFill>
                  <a:srgbClr val="FFFFFF"/>
                </a:solidFill>
                <a:effectLst>
                  <a:outerShdw blurRad="38100" dist="38100" dir="2700000" algn="tl">
                    <a:srgbClr val="000000"/>
                  </a:outerShdw>
                </a:effectLst>
                <a:latin typeface="Tahoma"/>
                <a:cs typeface="+mn-cs"/>
              </a:rPr>
              <a:t>Same as above with False Acceptance Determinations as necessary based on TUR </a:t>
            </a:r>
          </a:p>
        </p:txBody>
      </p:sp>
      <p:sp>
        <p:nvSpPr>
          <p:cNvPr id="22" name="Rectangle 21"/>
          <p:cNvSpPr/>
          <p:nvPr/>
        </p:nvSpPr>
        <p:spPr>
          <a:xfrm>
            <a:off x="177305" y="3776964"/>
            <a:ext cx="4572000" cy="961674"/>
          </a:xfrm>
          <a:prstGeom prst="rect">
            <a:avLst/>
          </a:prstGeom>
        </p:spPr>
        <p:txBody>
          <a:bodyPr>
            <a:spAutoFit/>
          </a:bodyPr>
          <a:lstStyle/>
          <a:p>
            <a:pPr defTabSz="637931" eaLnBrk="1" hangingPunct="1">
              <a:lnSpc>
                <a:spcPct val="90000"/>
              </a:lnSpc>
              <a:spcBef>
                <a:spcPct val="20000"/>
              </a:spcBef>
              <a:buClr>
                <a:prstClr val="black"/>
              </a:buClr>
              <a:buSzPct val="65000"/>
              <a:buFont typeface="Wingdings" panose="05000000000000000000" pitchFamily="2" charset="2"/>
              <a:buChar char="v"/>
              <a:defRPr/>
            </a:pPr>
            <a:r>
              <a:rPr lang="en-US" sz="2233" kern="0" dirty="0">
                <a:solidFill>
                  <a:srgbClr val="FFFFFF"/>
                </a:solidFill>
                <a:effectLst>
                  <a:outerShdw blurRad="38100" dist="38100" dir="2700000" algn="tl">
                    <a:srgbClr val="000000"/>
                  </a:outerShdw>
                </a:effectLst>
                <a:latin typeface="Tahoma"/>
                <a:cs typeface="+mn-cs"/>
              </a:rPr>
              <a:t> ISO/IEC 17025 Calibration</a:t>
            </a:r>
          </a:p>
          <a:p>
            <a:pPr marL="518319" lvl="1" indent="-199354" defTabSz="637931" eaLnBrk="1" hangingPunct="1">
              <a:lnSpc>
                <a:spcPct val="90000"/>
              </a:lnSpc>
              <a:spcBef>
                <a:spcPct val="20000"/>
              </a:spcBef>
              <a:buClr>
                <a:srgbClr val="FFFFFF"/>
              </a:buClr>
              <a:buSzPct val="65000"/>
              <a:buFont typeface="Wingdings" pitchFamily="2" charset="2"/>
              <a:buChar char="n"/>
              <a:defRPr/>
            </a:pPr>
            <a:r>
              <a:rPr lang="en-US" sz="1255" kern="0" dirty="0">
                <a:solidFill>
                  <a:srgbClr val="FFFFFF"/>
                </a:solidFill>
                <a:effectLst>
                  <a:outerShdw blurRad="38100" dist="38100" dir="2700000" algn="tl">
                    <a:srgbClr val="000000"/>
                  </a:outerShdw>
                </a:effectLst>
                <a:latin typeface="Tahoma"/>
                <a:cs typeface="+mn-cs"/>
              </a:rPr>
              <a:t>This is the highest level of calibration and includes the information above combined with statements of uncertainty for each measurement</a:t>
            </a:r>
          </a:p>
        </p:txBody>
      </p:sp>
      <p:pic>
        <p:nvPicPr>
          <p:cNvPr id="5" name="Picture 4">
            <a:extLst>
              <a:ext uri="{FF2B5EF4-FFF2-40B4-BE49-F238E27FC236}">
                <a16:creationId xmlns:a16="http://schemas.microsoft.com/office/drawing/2014/main" id="{AD4F2181-DFF4-4921-8A45-7328B15D5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40" y="1615212"/>
            <a:ext cx="3454400" cy="2590800"/>
          </a:xfrm>
          <a:prstGeom prst="rect">
            <a:avLst/>
          </a:prstGeom>
        </p:spPr>
      </p:pic>
    </p:spTree>
    <p:extLst>
      <p:ext uri="{BB962C8B-B14F-4D97-AF65-F5344CB8AC3E}">
        <p14:creationId xmlns:p14="http://schemas.microsoft.com/office/powerpoint/2010/main" val="343652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LEAD TIMES</a:t>
            </a:r>
          </a:p>
        </p:txBody>
      </p:sp>
      <p:sp>
        <p:nvSpPr>
          <p:cNvPr id="3" name="Content Placeholder 2"/>
          <p:cNvSpPr>
            <a:spLocks noGrp="1"/>
          </p:cNvSpPr>
          <p:nvPr>
            <p:ph idx="1"/>
          </p:nvPr>
        </p:nvSpPr>
        <p:spPr>
          <a:xfrm>
            <a:off x="457200" y="1600200"/>
            <a:ext cx="8382000" cy="4530725"/>
          </a:xfrm>
        </p:spPr>
        <p:txBody>
          <a:bodyPr/>
          <a:lstStyle/>
          <a:p>
            <a:pPr marL="0" indent="0" algn="just">
              <a:buNone/>
            </a:pPr>
            <a:r>
              <a:rPr lang="en-US" sz="1600" dirty="0">
                <a:effectLst/>
              </a:rPr>
              <a:t>The target acceptable On Time Delivery (OTD) for all service deliveries is 95%.  Measurement duration begins upon receipt of equipment by TMI and ends when the equipment is returned to the customer. </a:t>
            </a:r>
          </a:p>
          <a:p>
            <a:pPr algn="just"/>
            <a:endParaRPr lang="en-US" sz="1600" b="1" u="sng" dirty="0">
              <a:effectLst/>
            </a:endParaRPr>
          </a:p>
          <a:p>
            <a:pPr marL="0" indent="0">
              <a:buNone/>
            </a:pPr>
            <a:r>
              <a:rPr lang="en-US" sz="1800" b="1" u="sng" dirty="0" err="1">
                <a:effectLst/>
              </a:rPr>
              <a:t>DeliveryMethod</a:t>
            </a:r>
            <a:r>
              <a:rPr lang="en-US" sz="1800" b="1" dirty="0">
                <a:effectLst/>
              </a:rPr>
              <a:t>		</a:t>
            </a:r>
            <a:r>
              <a:rPr lang="en-US" sz="1800" b="1" u="sng" dirty="0">
                <a:effectLst/>
              </a:rPr>
              <a:t>Location of Service</a:t>
            </a:r>
            <a:r>
              <a:rPr lang="en-US" sz="1800" dirty="0">
                <a:effectLst/>
              </a:rPr>
              <a:t>	     </a:t>
            </a:r>
            <a:r>
              <a:rPr lang="en-US" sz="1800" b="1" u="sng" dirty="0">
                <a:effectLst/>
              </a:rPr>
              <a:t>Turn-Around-Time</a:t>
            </a:r>
            <a:endParaRPr lang="en-US" sz="1800" dirty="0">
              <a:effectLst/>
            </a:endParaRPr>
          </a:p>
          <a:p>
            <a:pPr marL="0" indent="0">
              <a:buNone/>
            </a:pPr>
            <a:r>
              <a:rPr lang="en-US" sz="1600" b="1" dirty="0">
                <a:effectLst/>
              </a:rPr>
              <a:t> </a:t>
            </a:r>
            <a:endParaRPr lang="en-US" sz="1600" dirty="0">
              <a:effectLst/>
            </a:endParaRPr>
          </a:p>
          <a:p>
            <a:pPr marL="0" indent="0">
              <a:buNone/>
            </a:pPr>
            <a:r>
              <a:rPr lang="en-US" sz="1600" dirty="0">
                <a:effectLst/>
              </a:rPr>
              <a:t>OTS			On-Site Calibrations		     Prior to due date </a:t>
            </a:r>
          </a:p>
          <a:p>
            <a:pPr marL="0" indent="0">
              <a:buNone/>
            </a:pPr>
            <a:r>
              <a:rPr lang="en-US" sz="1600" dirty="0">
                <a:effectLst/>
              </a:rPr>
              <a:t>TMI Lab			Local TMI Lab	     	     Typically 5 working days</a:t>
            </a:r>
          </a:p>
          <a:p>
            <a:pPr marL="0" indent="0">
              <a:buNone/>
            </a:pPr>
            <a:r>
              <a:rPr lang="en-US" sz="1600" dirty="0">
                <a:effectLst/>
              </a:rPr>
              <a:t>TMI Network Lab		TMI Network Lab		     Typically 10 working days</a:t>
            </a:r>
          </a:p>
          <a:p>
            <a:pPr marL="0" indent="0">
              <a:buNone/>
            </a:pPr>
            <a:r>
              <a:rPr lang="en-US" sz="1600" dirty="0">
                <a:effectLst/>
              </a:rPr>
              <a:t>Vendor Cals		3</a:t>
            </a:r>
            <a:r>
              <a:rPr lang="en-US" sz="1600" baseline="30000" dirty="0">
                <a:effectLst/>
              </a:rPr>
              <a:t>rd</a:t>
            </a:r>
            <a:r>
              <a:rPr lang="en-US" sz="1600" dirty="0">
                <a:effectLst/>
              </a:rPr>
              <a:t> Party or MFG	     	     Target is 25 days</a:t>
            </a:r>
          </a:p>
        </p:txBody>
      </p:sp>
    </p:spTree>
    <p:extLst>
      <p:ext uri="{BB962C8B-B14F-4D97-AF65-F5344CB8AC3E}">
        <p14:creationId xmlns:p14="http://schemas.microsoft.com/office/powerpoint/2010/main" val="504667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9923" y="914400"/>
            <a:ext cx="9144000" cy="5113684"/>
            <a:chOff x="0" y="-51887"/>
            <a:chExt cx="46989550" cy="26386925"/>
          </a:xfrm>
        </p:grpSpPr>
        <p:sp>
          <p:nvSpPr>
            <p:cNvPr id="13" name="Rectangle 12"/>
            <p:cNvSpPr/>
            <p:nvPr/>
          </p:nvSpPr>
          <p:spPr>
            <a:xfrm>
              <a:off x="0" y="-51886"/>
              <a:ext cx="24171965" cy="26386924"/>
            </a:xfrm>
            <a:custGeom>
              <a:avLst/>
              <a:gdLst>
                <a:gd name="connsiteX0" fmla="*/ 0 w 24171965"/>
                <a:gd name="connsiteY0" fmla="*/ 0 h 26386924"/>
                <a:gd name="connsiteX1" fmla="*/ 24171965 w 24171965"/>
                <a:gd name="connsiteY1" fmla="*/ 0 h 26386924"/>
                <a:gd name="connsiteX2" fmla="*/ 24171965 w 24171965"/>
                <a:gd name="connsiteY2" fmla="*/ 26386924 h 26386924"/>
                <a:gd name="connsiteX3" fmla="*/ 0 w 24171965"/>
                <a:gd name="connsiteY3" fmla="*/ 26386924 h 26386924"/>
                <a:gd name="connsiteX4" fmla="*/ 0 w 24171965"/>
                <a:gd name="connsiteY4" fmla="*/ 0 h 26386924"/>
                <a:gd name="connsiteX0" fmla="*/ 0 w 24171965"/>
                <a:gd name="connsiteY0" fmla="*/ 0 h 26386924"/>
                <a:gd name="connsiteX1" fmla="*/ 5923722 w 24171965"/>
                <a:gd name="connsiteY1" fmla="*/ 12129 h 26386924"/>
                <a:gd name="connsiteX2" fmla="*/ 24171965 w 24171965"/>
                <a:gd name="connsiteY2" fmla="*/ 0 h 26386924"/>
                <a:gd name="connsiteX3" fmla="*/ 24171965 w 24171965"/>
                <a:gd name="connsiteY3" fmla="*/ 26386924 h 26386924"/>
                <a:gd name="connsiteX4" fmla="*/ 0 w 24171965"/>
                <a:gd name="connsiteY4" fmla="*/ 26386924 h 26386924"/>
                <a:gd name="connsiteX5" fmla="*/ 0 w 24171965"/>
                <a:gd name="connsiteY5" fmla="*/ 0 h 26386924"/>
                <a:gd name="connsiteX0" fmla="*/ 0 w 24171965"/>
                <a:gd name="connsiteY0" fmla="*/ 0 h 26386924"/>
                <a:gd name="connsiteX1" fmla="*/ 5923722 w 24171965"/>
                <a:gd name="connsiteY1" fmla="*/ 12129 h 26386924"/>
                <a:gd name="connsiteX2" fmla="*/ 24171965 w 24171965"/>
                <a:gd name="connsiteY2" fmla="*/ 26386924 h 26386924"/>
                <a:gd name="connsiteX3" fmla="*/ 0 w 24171965"/>
                <a:gd name="connsiteY3" fmla="*/ 26386924 h 26386924"/>
                <a:gd name="connsiteX4" fmla="*/ 0 w 24171965"/>
                <a:gd name="connsiteY4" fmla="*/ 0 h 2638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1965" h="26386924">
                  <a:moveTo>
                    <a:pt x="0" y="0"/>
                  </a:moveTo>
                  <a:lnTo>
                    <a:pt x="5923722" y="12129"/>
                  </a:lnTo>
                  <a:lnTo>
                    <a:pt x="24171965" y="26386924"/>
                  </a:lnTo>
                  <a:lnTo>
                    <a:pt x="0" y="26386924"/>
                  </a:lnTo>
                  <a:lnTo>
                    <a:pt x="0" y="0"/>
                  </a:lnTo>
                  <a:close/>
                </a:path>
              </a:pathLst>
            </a:cu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sp>
          <p:nvSpPr>
            <p:cNvPr id="25" name="Rectangle 12"/>
            <p:cNvSpPr/>
            <p:nvPr/>
          </p:nvSpPr>
          <p:spPr>
            <a:xfrm>
              <a:off x="1702920" y="-51887"/>
              <a:ext cx="28039143" cy="26386924"/>
            </a:xfrm>
            <a:custGeom>
              <a:avLst/>
              <a:gdLst>
                <a:gd name="connsiteX0" fmla="*/ 0 w 24171965"/>
                <a:gd name="connsiteY0" fmla="*/ 0 h 26386924"/>
                <a:gd name="connsiteX1" fmla="*/ 24171965 w 24171965"/>
                <a:gd name="connsiteY1" fmla="*/ 0 h 26386924"/>
                <a:gd name="connsiteX2" fmla="*/ 24171965 w 24171965"/>
                <a:gd name="connsiteY2" fmla="*/ 26386924 h 26386924"/>
                <a:gd name="connsiteX3" fmla="*/ 0 w 24171965"/>
                <a:gd name="connsiteY3" fmla="*/ 26386924 h 26386924"/>
                <a:gd name="connsiteX4" fmla="*/ 0 w 24171965"/>
                <a:gd name="connsiteY4" fmla="*/ 0 h 26386924"/>
                <a:gd name="connsiteX0" fmla="*/ 0 w 24171965"/>
                <a:gd name="connsiteY0" fmla="*/ 0 h 26386924"/>
                <a:gd name="connsiteX1" fmla="*/ 5923722 w 24171965"/>
                <a:gd name="connsiteY1" fmla="*/ 12129 h 26386924"/>
                <a:gd name="connsiteX2" fmla="*/ 24171965 w 24171965"/>
                <a:gd name="connsiteY2" fmla="*/ 0 h 26386924"/>
                <a:gd name="connsiteX3" fmla="*/ 24171965 w 24171965"/>
                <a:gd name="connsiteY3" fmla="*/ 26386924 h 26386924"/>
                <a:gd name="connsiteX4" fmla="*/ 0 w 24171965"/>
                <a:gd name="connsiteY4" fmla="*/ 26386924 h 26386924"/>
                <a:gd name="connsiteX5" fmla="*/ 0 w 24171965"/>
                <a:gd name="connsiteY5" fmla="*/ 0 h 26386924"/>
                <a:gd name="connsiteX0" fmla="*/ 0 w 24171965"/>
                <a:gd name="connsiteY0" fmla="*/ 0 h 26386924"/>
                <a:gd name="connsiteX1" fmla="*/ 5923722 w 24171965"/>
                <a:gd name="connsiteY1" fmla="*/ 12129 h 26386924"/>
                <a:gd name="connsiteX2" fmla="*/ 24171965 w 24171965"/>
                <a:gd name="connsiteY2" fmla="*/ 26386924 h 26386924"/>
                <a:gd name="connsiteX3" fmla="*/ 0 w 24171965"/>
                <a:gd name="connsiteY3" fmla="*/ 26386924 h 26386924"/>
                <a:gd name="connsiteX4" fmla="*/ 0 w 24171965"/>
                <a:gd name="connsiteY4" fmla="*/ 0 h 26386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71965" h="26386924">
                  <a:moveTo>
                    <a:pt x="0" y="0"/>
                  </a:moveTo>
                  <a:lnTo>
                    <a:pt x="5923722" y="12129"/>
                  </a:lnTo>
                  <a:lnTo>
                    <a:pt x="24171965" y="26386924"/>
                  </a:lnTo>
                  <a:lnTo>
                    <a:pt x="0" y="26386924"/>
                  </a:lnTo>
                  <a:lnTo>
                    <a:pt x="0" y="0"/>
                  </a:lnTo>
                  <a:close/>
                </a:path>
              </a:pathLst>
            </a:cu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sp>
          <p:nvSpPr>
            <p:cNvPr id="15" name="Right Triangle 14"/>
            <p:cNvSpPr/>
            <p:nvPr/>
          </p:nvSpPr>
          <p:spPr>
            <a:xfrm rot="10800000">
              <a:off x="40200765" y="-51887"/>
              <a:ext cx="6788785" cy="9871747"/>
            </a:xfrm>
            <a:prstGeom prst="rtTriangle">
              <a:avLst/>
            </a:prstGeom>
            <a:solidFill>
              <a:srgbClr val="31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4"/>
            </a:p>
          </p:txBody>
        </p:sp>
      </p:grpSp>
      <p:pic>
        <p:nvPicPr>
          <p:cNvPr id="11" name="Picture 10">
            <a:extLst>
              <a:ext uri="{FF2B5EF4-FFF2-40B4-BE49-F238E27FC236}">
                <a16:creationId xmlns:a16="http://schemas.microsoft.com/office/drawing/2014/main" id="{D4A16E1D-4BE3-40A2-92F1-627D616188AF}"/>
              </a:ext>
            </a:extLst>
          </p:cNvPr>
          <p:cNvPicPr>
            <a:picLocks noChangeAspect="1"/>
          </p:cNvPicPr>
          <p:nvPr/>
        </p:nvPicPr>
        <p:blipFill>
          <a:blip r:embed="rId2"/>
          <a:stretch>
            <a:fillRect/>
          </a:stretch>
        </p:blipFill>
        <p:spPr>
          <a:xfrm>
            <a:off x="5527753" y="2698156"/>
            <a:ext cx="3616248" cy="3302594"/>
          </a:xfrm>
          <a:prstGeom prst="rect">
            <a:avLst/>
          </a:prstGeom>
        </p:spPr>
      </p:pic>
      <p:sp>
        <p:nvSpPr>
          <p:cNvPr id="19" name="Rectangle 18">
            <a:extLst>
              <a:ext uri="{FF2B5EF4-FFF2-40B4-BE49-F238E27FC236}">
                <a16:creationId xmlns:a16="http://schemas.microsoft.com/office/drawing/2014/main" id="{D007F5A3-11BC-4B51-AF38-E3C8D8F3F38F}"/>
              </a:ext>
            </a:extLst>
          </p:cNvPr>
          <p:cNvSpPr/>
          <p:nvPr/>
        </p:nvSpPr>
        <p:spPr>
          <a:xfrm>
            <a:off x="498201" y="110894"/>
            <a:ext cx="8008144" cy="1916615"/>
          </a:xfrm>
          <a:prstGeom prst="rect">
            <a:avLst/>
          </a:prstGeom>
        </p:spPr>
        <p:txBody>
          <a:bodyPr wrap="square">
            <a:spAutoFit/>
          </a:bodyPr>
          <a:lstStyle/>
          <a:p>
            <a:pPr algn="ctr">
              <a:lnSpc>
                <a:spcPct val="119000"/>
              </a:lnSpc>
              <a:spcAft>
                <a:spcPts val="450"/>
              </a:spcAft>
            </a:pPr>
            <a:r>
              <a:rPr lang="en-US" sz="3300" i="1" kern="1400" dirty="0">
                <a:solidFill>
                  <a:srgbClr val="FF0000"/>
                </a:solidFill>
                <a:latin typeface="Franklin Gothic Medium" panose="020B0603020102020204" pitchFamily="34" charset="0"/>
              </a:rPr>
              <a:t>New Equipment Sales</a:t>
            </a:r>
            <a:endParaRPr lang="en-US" sz="675" kern="1400" dirty="0">
              <a:solidFill>
                <a:srgbClr val="000000"/>
              </a:solidFill>
              <a:latin typeface="Calibri" panose="020F0502020204030204" pitchFamily="34" charset="0"/>
            </a:endParaRPr>
          </a:p>
          <a:p>
            <a:pPr algn="ctr">
              <a:lnSpc>
                <a:spcPct val="119000"/>
              </a:lnSpc>
              <a:spcAft>
                <a:spcPts val="375"/>
              </a:spcAft>
            </a:pPr>
            <a:r>
              <a:rPr lang="en-US" b="1" kern="1400" dirty="0">
                <a:latin typeface="Franklin Gothic Book" panose="020B0503020102020204" pitchFamily="34" charset="0"/>
              </a:rPr>
              <a:t>Through our partnerships and our direct distributor programs, TMI has become a top tier distributor for your new equipment needs; from hand held tools to capital equipment including CMM’s</a:t>
            </a:r>
            <a:endParaRPr lang="en-US" sz="675" kern="1400" dirty="0">
              <a:latin typeface="Calibri" panose="020F0502020204030204" pitchFamily="34" charset="0"/>
            </a:endParaRPr>
          </a:p>
          <a:p>
            <a:pPr>
              <a:lnSpc>
                <a:spcPct val="119000"/>
              </a:lnSpc>
              <a:spcAft>
                <a:spcPts val="450"/>
              </a:spcAft>
            </a:pPr>
            <a:r>
              <a:rPr lang="en-US" sz="675" kern="1400" dirty="0">
                <a:solidFill>
                  <a:srgbClr val="000000"/>
                </a:solidFill>
                <a:latin typeface="Calibri" panose="020F0502020204030204" pitchFamily="34" charset="0"/>
              </a:rPr>
              <a:t> </a:t>
            </a:r>
          </a:p>
        </p:txBody>
      </p:sp>
      <p:sp>
        <p:nvSpPr>
          <p:cNvPr id="20" name="Rectangle 19">
            <a:extLst>
              <a:ext uri="{FF2B5EF4-FFF2-40B4-BE49-F238E27FC236}">
                <a16:creationId xmlns:a16="http://schemas.microsoft.com/office/drawing/2014/main" id="{04677B88-C867-49D0-AEA9-38885622E2EF}"/>
              </a:ext>
            </a:extLst>
          </p:cNvPr>
          <p:cNvSpPr/>
          <p:nvPr/>
        </p:nvSpPr>
        <p:spPr>
          <a:xfrm>
            <a:off x="-140142" y="2027509"/>
            <a:ext cx="5286375" cy="2455096"/>
          </a:xfrm>
          <a:prstGeom prst="rect">
            <a:avLst/>
          </a:prstGeom>
        </p:spPr>
        <p:txBody>
          <a:bodyPr wrap="square">
            <a:spAutoFit/>
          </a:bodyPr>
          <a:lstStyle/>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Added Savings from Reduced Calibration Costs</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Shorter Delivery Schedules…you get it quicker…less down time</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Electronic Calibration Certificates and Data</a:t>
            </a:r>
            <a:endParaRPr lang="en-US" sz="750" kern="1400" dirty="0">
              <a:latin typeface="Calibri" panose="020F0502020204030204" pitchFamily="34" charset="0"/>
            </a:endParaRPr>
          </a:p>
          <a:p>
            <a:pPr marL="514350" indent="-171450">
              <a:lnSpc>
                <a:spcPct val="119000"/>
              </a:lnSpc>
              <a:spcAft>
                <a:spcPts val="450"/>
              </a:spcAft>
            </a:pPr>
            <a:r>
              <a:rPr lang="en-US" sz="1200" kern="1400" dirty="0">
                <a:latin typeface="Symbol" panose="05050102010706020507" pitchFamily="18" charset="2"/>
              </a:rPr>
              <a:t>·</a:t>
            </a:r>
            <a:r>
              <a:rPr lang="en-US" sz="750" kern="1400" dirty="0">
                <a:latin typeface="Calibri" panose="020F0502020204030204" pitchFamily="34" charset="0"/>
              </a:rPr>
              <a:t> </a:t>
            </a:r>
            <a:r>
              <a:rPr lang="en-US" b="1" kern="1400" dirty="0">
                <a:latin typeface="Franklin Gothic Book" panose="020B0503020102020204" pitchFamily="34" charset="0"/>
              </a:rPr>
              <a:t>TMI is your single source to Buy, Calibrate and Track your assets</a:t>
            </a:r>
            <a:endParaRPr lang="en-US" sz="750" kern="1400" dirty="0">
              <a:latin typeface="Calibri" panose="020F0502020204030204" pitchFamily="34" charset="0"/>
            </a:endParaRPr>
          </a:p>
          <a:p>
            <a:pPr>
              <a:lnSpc>
                <a:spcPct val="119000"/>
              </a:lnSpc>
              <a:spcAft>
                <a:spcPts val="450"/>
              </a:spcAft>
            </a:pPr>
            <a:r>
              <a:rPr lang="en-US" sz="750" kern="1400" dirty="0">
                <a:solidFill>
                  <a:srgbClr val="000000"/>
                </a:solidFill>
                <a:latin typeface="Calibri" panose="020F0502020204030204" pitchFamily="34" charset="0"/>
              </a:rPr>
              <a:t> </a:t>
            </a:r>
          </a:p>
        </p:txBody>
      </p:sp>
      <p:sp>
        <p:nvSpPr>
          <p:cNvPr id="21" name="Rectangle 20">
            <a:extLst>
              <a:ext uri="{FF2B5EF4-FFF2-40B4-BE49-F238E27FC236}">
                <a16:creationId xmlns:a16="http://schemas.microsoft.com/office/drawing/2014/main" id="{9D83A188-ABA1-4552-81AF-4468CB00351B}"/>
              </a:ext>
            </a:extLst>
          </p:cNvPr>
          <p:cNvSpPr/>
          <p:nvPr/>
        </p:nvSpPr>
        <p:spPr>
          <a:xfrm>
            <a:off x="300479" y="4349453"/>
            <a:ext cx="5176449" cy="1569660"/>
          </a:xfrm>
          <a:prstGeom prst="rect">
            <a:avLst/>
          </a:prstGeom>
        </p:spPr>
        <p:txBody>
          <a:bodyPr wrap="square">
            <a:spAutoFit/>
          </a:bodyPr>
          <a:lstStyle/>
          <a:p>
            <a:r>
              <a:rPr lang="en-US" sz="2400" dirty="0">
                <a:latin typeface="Franklin Gothic Book" panose="020B0503020102020204" pitchFamily="34" charset="0"/>
              </a:rPr>
              <a:t>Brian Floyd</a:t>
            </a:r>
          </a:p>
          <a:p>
            <a:r>
              <a:rPr lang="en-US" sz="2400" dirty="0">
                <a:latin typeface="Franklin Gothic Book" panose="020B0503020102020204" pitchFamily="34" charset="0"/>
              </a:rPr>
              <a:t>New Equipment Sales Mgr. </a:t>
            </a:r>
          </a:p>
          <a:p>
            <a:r>
              <a:rPr lang="en-US" sz="2400" dirty="0">
                <a:latin typeface="Franklin Gothic Book" panose="020B0503020102020204" pitchFamily="34" charset="0"/>
              </a:rPr>
              <a:t>neworders@tmicalibration.com </a:t>
            </a:r>
          </a:p>
          <a:p>
            <a:r>
              <a:rPr lang="en-US" sz="2400" dirty="0">
                <a:latin typeface="Franklin Gothic Book" panose="020B0503020102020204" pitchFamily="34" charset="0"/>
              </a:rPr>
              <a:t>727-698-9484 </a:t>
            </a:r>
            <a:endParaRPr lang="en-US" sz="2400" dirty="0"/>
          </a:p>
        </p:txBody>
      </p:sp>
    </p:spTree>
    <p:extLst>
      <p:ext uri="{BB962C8B-B14F-4D97-AF65-F5344CB8AC3E}">
        <p14:creationId xmlns:p14="http://schemas.microsoft.com/office/powerpoint/2010/main" val="1136890404"/>
      </p:ext>
    </p:extLst>
  </p:cSld>
  <p:clrMapOvr>
    <a:masterClrMapping/>
  </p:clrMapOvr>
  <mc:AlternateContent xmlns:mc="http://schemas.openxmlformats.org/markup-compatibility/2006" xmlns:p14="http://schemas.microsoft.com/office/powerpoint/2010/main">
    <mc:Choice Requires="p14">
      <p:transition p14:dur="0" advTm="947"/>
    </mc:Choice>
    <mc:Fallback xmlns="">
      <p:transition advTm="94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09600" y="457200"/>
            <a:ext cx="6248400" cy="1200329"/>
          </a:xfrm>
          <a:prstGeom prst="rect">
            <a:avLst/>
          </a:prstGeom>
          <a:noFill/>
          <a:ln w="9525">
            <a:noFill/>
            <a:miter lim="800000"/>
            <a:headEnd/>
            <a:tailEnd/>
          </a:ln>
        </p:spPr>
        <p:txBody>
          <a:bodyPr wrap="square">
            <a:spAutoFit/>
          </a:bodyPr>
          <a:lstStyle/>
          <a:p>
            <a:pPr algn="ctr"/>
            <a:r>
              <a:rPr lang="en-US" altLang="en-US" sz="3600" dirty="0"/>
              <a:t>On-Site Technical Services (OTS Sites)</a:t>
            </a:r>
          </a:p>
        </p:txBody>
      </p:sp>
      <p:sp>
        <p:nvSpPr>
          <p:cNvPr id="6147" name="TextBox 4"/>
          <p:cNvSpPr txBox="1">
            <a:spLocks noChangeArrowheads="1"/>
          </p:cNvSpPr>
          <p:nvPr/>
        </p:nvSpPr>
        <p:spPr bwMode="auto">
          <a:xfrm>
            <a:off x="533400" y="1459468"/>
            <a:ext cx="7620000" cy="4248599"/>
          </a:xfrm>
          <a:prstGeom prst="rect">
            <a:avLst/>
          </a:prstGeom>
          <a:noFill/>
          <a:ln w="9525">
            <a:noFill/>
            <a:miter lim="800000"/>
            <a:headEnd/>
            <a:tailEnd/>
          </a:ln>
        </p:spPr>
        <p:txBody>
          <a:bodyPr wrap="square">
            <a:spAutoFit/>
          </a:bodyPr>
          <a:lstStyle/>
          <a:p>
            <a:pPr>
              <a:lnSpc>
                <a:spcPct val="200000"/>
              </a:lnSpc>
              <a:buFont typeface="Courier New" pitchFamily="49" charset="0"/>
              <a:buChar char="o"/>
            </a:pPr>
            <a:r>
              <a:rPr lang="en-US" altLang="en-US" dirty="0"/>
              <a:t> </a:t>
            </a:r>
            <a:r>
              <a:rPr lang="en-US" altLang="en-US" sz="2400" dirty="0"/>
              <a:t>Complete Life Cycle Management of inventory</a:t>
            </a:r>
          </a:p>
          <a:p>
            <a:pPr>
              <a:lnSpc>
                <a:spcPct val="200000"/>
              </a:lnSpc>
              <a:buFont typeface="Courier New" pitchFamily="49" charset="0"/>
              <a:buChar char="o"/>
            </a:pPr>
            <a:r>
              <a:rPr lang="en-US" altLang="en-US" sz="2400" dirty="0"/>
              <a:t> Asset Tracking</a:t>
            </a:r>
          </a:p>
          <a:p>
            <a:pPr>
              <a:lnSpc>
                <a:spcPct val="200000"/>
              </a:lnSpc>
              <a:buFont typeface="Courier New" pitchFamily="49" charset="0"/>
              <a:buChar char="o"/>
            </a:pPr>
            <a:r>
              <a:rPr lang="en-US" altLang="en-US" sz="2400" dirty="0"/>
              <a:t> Calibration Recall Program</a:t>
            </a:r>
          </a:p>
          <a:p>
            <a:pPr>
              <a:lnSpc>
                <a:spcPct val="200000"/>
              </a:lnSpc>
              <a:buFont typeface="Courier New" pitchFamily="49" charset="0"/>
              <a:buChar char="o"/>
            </a:pPr>
            <a:r>
              <a:rPr lang="en-US" altLang="en-US" sz="2400" dirty="0"/>
              <a:t> Customized Calibration and Repair Service</a:t>
            </a:r>
          </a:p>
          <a:p>
            <a:pPr>
              <a:lnSpc>
                <a:spcPct val="200000"/>
              </a:lnSpc>
              <a:buFont typeface="Courier New" pitchFamily="49" charset="0"/>
              <a:buChar char="o"/>
            </a:pPr>
            <a:r>
              <a:rPr lang="en-US" altLang="en-US" sz="2400" dirty="0"/>
              <a:t> Audit Support</a:t>
            </a:r>
          </a:p>
          <a:p>
            <a:pPr>
              <a:lnSpc>
                <a:spcPct val="200000"/>
              </a:lnSpc>
              <a:buFont typeface="Courier New" pitchFamily="49" charset="0"/>
              <a:buChar char="o"/>
            </a:pPr>
            <a:endParaRPr lang="en-US" altLang="en-US" dirty="0"/>
          </a:p>
        </p:txBody>
      </p:sp>
      <p:sp>
        <p:nvSpPr>
          <p:cNvPr id="2" name="TextBox 1"/>
          <p:cNvSpPr txBox="1"/>
          <p:nvPr/>
        </p:nvSpPr>
        <p:spPr>
          <a:xfrm>
            <a:off x="3352800" y="1459468"/>
            <a:ext cx="184731" cy="369332"/>
          </a:xfrm>
          <a:prstGeom prst="rect">
            <a:avLst/>
          </a:prstGeom>
          <a:noFill/>
        </p:spPr>
        <p:txBody>
          <a:bodyPr wrap="none" rtlCol="0">
            <a:spAutoFit/>
          </a:bodyPr>
          <a:lstStyle/>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Complete Life Cycle Management</a:t>
            </a:r>
          </a:p>
        </p:txBody>
      </p:sp>
      <p:sp>
        <p:nvSpPr>
          <p:cNvPr id="3" name="Content Placeholder 2"/>
          <p:cNvSpPr>
            <a:spLocks noGrp="1"/>
          </p:cNvSpPr>
          <p:nvPr>
            <p:ph idx="1"/>
          </p:nvPr>
        </p:nvSpPr>
        <p:spPr/>
        <p:txBody>
          <a:bodyPr/>
          <a:lstStyle/>
          <a:p>
            <a:r>
              <a:rPr lang="en-US" dirty="0"/>
              <a:t>Assistance with the acquisition of new equipment</a:t>
            </a:r>
          </a:p>
          <a:p>
            <a:r>
              <a:rPr lang="en-US" dirty="0"/>
              <a:t>Calibration and repair during useful life</a:t>
            </a:r>
          </a:p>
          <a:p>
            <a:r>
              <a:rPr lang="en-US" dirty="0"/>
              <a:t>End of Life disposition of equipment</a:t>
            </a:r>
          </a:p>
          <a:p>
            <a:pPr lvl="1"/>
            <a:r>
              <a:rPr lang="en-US" dirty="0"/>
              <a:t>Trade</a:t>
            </a:r>
          </a:p>
          <a:p>
            <a:pPr lvl="1"/>
            <a:r>
              <a:rPr lang="en-US" dirty="0"/>
              <a:t>Sell</a:t>
            </a:r>
          </a:p>
          <a:p>
            <a:pPr lvl="1"/>
            <a:r>
              <a:rPr lang="en-US" dirty="0"/>
              <a:t>Scrap</a:t>
            </a:r>
          </a:p>
          <a:p>
            <a:pPr lvl="1"/>
            <a:r>
              <a:rPr lang="en-US" dirty="0"/>
              <a:t>Replace</a:t>
            </a:r>
          </a:p>
        </p:txBody>
      </p:sp>
    </p:spTree>
    <p:extLst>
      <p:ext uri="{BB962C8B-B14F-4D97-AF65-F5344CB8AC3E}">
        <p14:creationId xmlns:p14="http://schemas.microsoft.com/office/powerpoint/2010/main" val="64150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Tracking</a:t>
            </a:r>
          </a:p>
        </p:txBody>
      </p:sp>
      <p:sp>
        <p:nvSpPr>
          <p:cNvPr id="3" name="Content Placeholder 2"/>
          <p:cNvSpPr>
            <a:spLocks noGrp="1"/>
          </p:cNvSpPr>
          <p:nvPr>
            <p:ph idx="1"/>
          </p:nvPr>
        </p:nvSpPr>
        <p:spPr/>
        <p:txBody>
          <a:bodyPr/>
          <a:lstStyle/>
          <a:p>
            <a:r>
              <a:rPr lang="en-US" dirty="0"/>
              <a:t>Historical Activity</a:t>
            </a:r>
          </a:p>
          <a:p>
            <a:r>
              <a:rPr lang="en-US" dirty="0"/>
              <a:t>Inventory Status Reports</a:t>
            </a:r>
          </a:p>
          <a:p>
            <a:r>
              <a:rPr lang="en-US" dirty="0"/>
              <a:t>Calibration &amp; Repair Documentation</a:t>
            </a:r>
          </a:p>
          <a:p>
            <a:r>
              <a:rPr lang="en-US" dirty="0"/>
              <a:t>Out of Tolerance Notification</a:t>
            </a:r>
          </a:p>
          <a:p>
            <a:r>
              <a:rPr lang="en-US" dirty="0"/>
              <a:t>Calibration Interval Adjustments</a:t>
            </a:r>
          </a:p>
          <a:p>
            <a:pPr lvl="1"/>
            <a:r>
              <a:rPr lang="en-US" dirty="0"/>
              <a:t>TMI will work with the customer to monitor and adjust calibration intervals, when necessary </a:t>
            </a:r>
          </a:p>
          <a:p>
            <a:pPr lvl="1"/>
            <a:endParaRPr lang="en-US" dirty="0"/>
          </a:p>
          <a:p>
            <a:pPr lvl="1"/>
            <a:endParaRPr lang="en-US" dirty="0"/>
          </a:p>
        </p:txBody>
      </p:sp>
    </p:spTree>
    <p:extLst>
      <p:ext uri="{BB962C8B-B14F-4D97-AF65-F5344CB8AC3E}">
        <p14:creationId xmlns:p14="http://schemas.microsoft.com/office/powerpoint/2010/main" val="315995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 Recall Program</a:t>
            </a:r>
          </a:p>
        </p:txBody>
      </p:sp>
      <p:sp>
        <p:nvSpPr>
          <p:cNvPr id="3" name="Content Placeholder 2"/>
          <p:cNvSpPr>
            <a:spLocks noGrp="1"/>
          </p:cNvSpPr>
          <p:nvPr>
            <p:ph idx="1"/>
          </p:nvPr>
        </p:nvSpPr>
        <p:spPr>
          <a:xfrm>
            <a:off x="457200" y="1600200"/>
            <a:ext cx="8229600" cy="4800600"/>
          </a:xfrm>
        </p:spPr>
        <p:txBody>
          <a:bodyPr/>
          <a:lstStyle/>
          <a:p>
            <a:r>
              <a:rPr lang="en-US" sz="2800" dirty="0"/>
              <a:t>Calibration Due notices will be sent out to each department</a:t>
            </a:r>
          </a:p>
          <a:p>
            <a:r>
              <a:rPr lang="en-US" sz="2800" dirty="0"/>
              <a:t>Overdue Calibration notices will be sent to each department</a:t>
            </a:r>
          </a:p>
          <a:p>
            <a:r>
              <a:rPr lang="en-US" sz="2800" dirty="0"/>
              <a:t>Out of Tolerance notices will be sent to the Department Manager and/or Quality Manager for evaluation immediately when the condition is found</a:t>
            </a:r>
          </a:p>
        </p:txBody>
      </p:sp>
    </p:spTree>
    <p:extLst>
      <p:ext uri="{BB962C8B-B14F-4D97-AF65-F5344CB8AC3E}">
        <p14:creationId xmlns:p14="http://schemas.microsoft.com/office/powerpoint/2010/main" val="399467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Calibration/Repair Services</a:t>
            </a:r>
          </a:p>
        </p:txBody>
      </p:sp>
      <p:sp>
        <p:nvSpPr>
          <p:cNvPr id="3" name="Content Placeholder 2"/>
          <p:cNvSpPr>
            <a:spLocks noGrp="1"/>
          </p:cNvSpPr>
          <p:nvPr>
            <p:ph idx="1"/>
          </p:nvPr>
        </p:nvSpPr>
        <p:spPr>
          <a:xfrm>
            <a:off x="457200" y="1420813"/>
            <a:ext cx="8229600" cy="4876800"/>
          </a:xfrm>
        </p:spPr>
        <p:txBody>
          <a:bodyPr/>
          <a:lstStyle/>
          <a:p>
            <a:r>
              <a:rPr lang="en-US" sz="2800" dirty="0"/>
              <a:t>TMI will provide monthly calibrations on-site</a:t>
            </a:r>
          </a:p>
          <a:p>
            <a:r>
              <a:rPr lang="en-US" sz="2800" dirty="0"/>
              <a:t>TMI will process and expedite items that need to be calibrated by one of our network labs</a:t>
            </a:r>
          </a:p>
          <a:p>
            <a:r>
              <a:rPr lang="en-US" sz="2800" dirty="0"/>
              <a:t>TMI will process, monitor and expedite any items that need to be sent to OEMs for calibration or repair.</a:t>
            </a:r>
          </a:p>
          <a:p>
            <a:r>
              <a:rPr lang="en-US" sz="2800" dirty="0"/>
              <a:t>TMI will enter Cal Certs and Data Sheets into the IndySoft Asset Management database.</a:t>
            </a:r>
          </a:p>
        </p:txBody>
      </p:sp>
    </p:spTree>
    <p:extLst>
      <p:ext uri="{BB962C8B-B14F-4D97-AF65-F5344CB8AC3E}">
        <p14:creationId xmlns:p14="http://schemas.microsoft.com/office/powerpoint/2010/main" val="416589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Audit Support</a:t>
            </a:r>
          </a:p>
        </p:txBody>
      </p:sp>
      <p:sp>
        <p:nvSpPr>
          <p:cNvPr id="3" name="Content Placeholder 2"/>
          <p:cNvSpPr>
            <a:spLocks noGrp="1"/>
          </p:cNvSpPr>
          <p:nvPr>
            <p:ph idx="1"/>
          </p:nvPr>
        </p:nvSpPr>
        <p:spPr/>
        <p:txBody>
          <a:bodyPr/>
          <a:lstStyle/>
          <a:p>
            <a:r>
              <a:rPr lang="en-US" dirty="0"/>
              <a:t>Support with customer internal audits</a:t>
            </a:r>
          </a:p>
          <a:p>
            <a:pPr lvl="1"/>
            <a:r>
              <a:rPr lang="en-US" dirty="0"/>
              <a:t>We need 24 hours notice</a:t>
            </a:r>
          </a:p>
          <a:p>
            <a:r>
              <a:rPr lang="en-US" dirty="0"/>
              <a:t>Support with customer external audits</a:t>
            </a:r>
          </a:p>
          <a:p>
            <a:pPr lvl="1"/>
            <a:r>
              <a:rPr lang="en-US" dirty="0"/>
              <a:t>We need 24 hours notice</a:t>
            </a:r>
          </a:p>
          <a:p>
            <a:r>
              <a:rPr lang="en-US" dirty="0"/>
              <a:t>TMI audits of calibration program</a:t>
            </a:r>
          </a:p>
          <a:p>
            <a:pPr lvl="1"/>
            <a:r>
              <a:rPr lang="en-US" dirty="0"/>
              <a:t>Our Quality Manager will audit this location to make sure it continues to meet our corporate quality standards</a:t>
            </a:r>
          </a:p>
        </p:txBody>
      </p:sp>
    </p:spTree>
    <p:extLst>
      <p:ext uri="{BB962C8B-B14F-4D97-AF65-F5344CB8AC3E}">
        <p14:creationId xmlns:p14="http://schemas.microsoft.com/office/powerpoint/2010/main" val="3979211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09600" y="3276600"/>
            <a:ext cx="7772400" cy="1736725"/>
          </a:xfrm>
        </p:spPr>
        <p:txBody>
          <a:bodyPr/>
          <a:lstStyle/>
          <a:p>
            <a:r>
              <a:rPr lang="en-US" sz="6000" dirty="0"/>
              <a:t>QUALITY</a:t>
            </a:r>
            <a:br>
              <a:rPr lang="en-US" dirty="0"/>
            </a:br>
            <a:br>
              <a:rPr lang="en-US" dirty="0"/>
            </a:br>
            <a:br>
              <a:rPr lang="en-US" dirty="0"/>
            </a:br>
            <a:r>
              <a:rPr lang="en-US" sz="4400" dirty="0"/>
              <a:t>Sample Reports</a:t>
            </a:r>
          </a:p>
        </p:txBody>
      </p:sp>
    </p:spTree>
    <p:extLst>
      <p:ext uri="{BB962C8B-B14F-4D97-AF65-F5344CB8AC3E}">
        <p14:creationId xmlns:p14="http://schemas.microsoft.com/office/powerpoint/2010/main" val="402674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743200" y="152400"/>
            <a:ext cx="2895600" cy="647700"/>
          </a:xfrm>
          <a:prstGeom prst="rect">
            <a:avLst/>
          </a:prstGeom>
          <a:noFill/>
          <a:ln w="9525">
            <a:noFill/>
            <a:miter lim="800000"/>
            <a:headEnd/>
            <a:tailEnd/>
          </a:ln>
        </p:spPr>
        <p:txBody>
          <a:bodyPr>
            <a:spAutoFit/>
          </a:bodyPr>
          <a:lstStyle/>
          <a:p>
            <a:r>
              <a:rPr lang="en-US" altLang="en-US" sz="3600" i="1" u="sng" dirty="0"/>
              <a:t>Who is TMI?</a:t>
            </a:r>
          </a:p>
        </p:txBody>
      </p:sp>
      <p:sp>
        <p:nvSpPr>
          <p:cNvPr id="2" name="TextBox 1"/>
          <p:cNvSpPr txBox="1"/>
          <p:nvPr/>
        </p:nvSpPr>
        <p:spPr>
          <a:xfrm>
            <a:off x="381000" y="990600"/>
            <a:ext cx="8305800" cy="513986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TMI Operates 13 full service Calibration Labs across the United States and many OTS sites.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altLang="en-US" sz="2000" dirty="0"/>
              <a:t>Accredited by A2LA to ISO17025 with a broad scope of capabilities</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OTS Program; we’ll setup and manage your entire calibration and asset management program for you at your site</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Lab Services; we’ll pick-up and deliver your equipment in a timely manner</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Temporary On-Site Service; we’ll bring our technicians and standards to yo</a:t>
            </a:r>
            <a:r>
              <a:rPr lang="en-US" altLang="en-US" dirty="0"/>
              <a:t>ur facility</a:t>
            </a:r>
          </a:p>
          <a:p>
            <a:pPr marL="285750" indent="-285750">
              <a:buFont typeface="Arial" panose="020B0604020202020204" pitchFamily="34" charset="0"/>
              <a:buChar char="•"/>
            </a:pPr>
            <a:endParaRPr lang="en-US" altLang="en-US" dirty="0"/>
          </a:p>
          <a:p>
            <a:pPr marL="285750" indent="-285750">
              <a:buFont typeface="Arial" panose="020B0604020202020204" pitchFamily="34" charset="0"/>
              <a:buChar char="•"/>
            </a:pPr>
            <a:r>
              <a:rPr lang="en-US" altLang="en-US" sz="2000" dirty="0"/>
              <a:t>Any combination of the above or something new; just tell us your needs.  We’ll customize solutions to your unique requirements.</a:t>
            </a:r>
          </a:p>
        </p:txBody>
      </p:sp>
    </p:spTree>
    <p:extLst>
      <p:ext uri="{BB962C8B-B14F-4D97-AF65-F5344CB8AC3E}">
        <p14:creationId xmlns:p14="http://schemas.microsoft.com/office/powerpoint/2010/main" val="4411981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
            <a:ext cx="8229600" cy="1143000"/>
          </a:xfrm>
        </p:spPr>
        <p:txBody>
          <a:bodyPr/>
          <a:lstStyle/>
          <a:p>
            <a:r>
              <a:rPr lang="en-US" sz="3600" dirty="0"/>
              <a:t>Performance Metrics</a:t>
            </a:r>
            <a:br>
              <a:rPr lang="en-US" dirty="0"/>
            </a:br>
            <a:endParaRPr lang="en-US" sz="2800" dirty="0"/>
          </a:p>
        </p:txBody>
      </p:sp>
      <p:sp>
        <p:nvSpPr>
          <p:cNvPr id="8" name="TextBox 7"/>
          <p:cNvSpPr txBox="1"/>
          <p:nvPr/>
        </p:nvSpPr>
        <p:spPr>
          <a:xfrm>
            <a:off x="7010400" y="1524000"/>
            <a:ext cx="1600200" cy="861774"/>
          </a:xfrm>
          <a:prstGeom prst="rect">
            <a:avLst/>
          </a:prstGeom>
          <a:noFill/>
        </p:spPr>
        <p:txBody>
          <a:bodyPr wrap="square" rtlCol="0">
            <a:spAutoFit/>
          </a:bodyPr>
          <a:lstStyle/>
          <a:p>
            <a:r>
              <a:rPr lang="en-US" sz="1000" b="1" dirty="0">
                <a:solidFill>
                  <a:srgbClr val="00B050"/>
                </a:solidFill>
              </a:rPr>
              <a:t>Total Calibrated</a:t>
            </a:r>
          </a:p>
          <a:p>
            <a:r>
              <a:rPr lang="en-US" sz="1000" b="1" dirty="0">
                <a:solidFill>
                  <a:srgbClr val="FF0000"/>
                </a:solidFill>
              </a:rPr>
              <a:t>Out of Tolerance</a:t>
            </a:r>
          </a:p>
          <a:p>
            <a:r>
              <a:rPr lang="en-US" sz="1000" b="1" dirty="0">
                <a:solidFill>
                  <a:srgbClr val="FFFF00"/>
                </a:solidFill>
              </a:rPr>
              <a:t>Adjusted</a:t>
            </a:r>
          </a:p>
          <a:p>
            <a:r>
              <a:rPr lang="en-US" sz="1000" b="1" dirty="0">
                <a:solidFill>
                  <a:srgbClr val="0070C0"/>
                </a:solidFill>
              </a:rPr>
              <a:t>ROV</a:t>
            </a:r>
          </a:p>
          <a:p>
            <a:r>
              <a:rPr lang="en-US" sz="1000" b="1" dirty="0">
                <a:solidFill>
                  <a:srgbClr val="00B000">
                    <a:lumMod val="60000"/>
                    <a:lumOff val="40000"/>
                  </a:srgbClr>
                </a:solidFill>
              </a:rPr>
              <a:t>Rejected</a:t>
            </a:r>
          </a:p>
        </p:txBody>
      </p:sp>
      <p:pic>
        <p:nvPicPr>
          <p:cNvPr id="7" name="Picture 6"/>
          <p:cNvPicPr>
            <a:picLocks noChangeAspect="1"/>
          </p:cNvPicPr>
          <p:nvPr/>
        </p:nvPicPr>
        <p:blipFill>
          <a:blip r:embed="rId2"/>
          <a:stretch>
            <a:fillRect/>
          </a:stretch>
        </p:blipFill>
        <p:spPr>
          <a:xfrm>
            <a:off x="0" y="873252"/>
            <a:ext cx="9144000" cy="5111496"/>
          </a:xfrm>
          <a:prstGeom prst="rect">
            <a:avLst/>
          </a:prstGeom>
        </p:spPr>
      </p:pic>
    </p:spTree>
    <p:extLst>
      <p:ext uri="{BB962C8B-B14F-4D97-AF65-F5344CB8AC3E}">
        <p14:creationId xmlns:p14="http://schemas.microsoft.com/office/powerpoint/2010/main" val="373585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304800" y="533400"/>
            <a:ext cx="8534400" cy="6010491"/>
          </a:xfrm>
          <a:prstGeom prst="rect">
            <a:avLst/>
          </a:prstGeom>
        </p:spPr>
      </p:pic>
    </p:spTree>
    <p:extLst>
      <p:ext uri="{BB962C8B-B14F-4D97-AF65-F5344CB8AC3E}">
        <p14:creationId xmlns:p14="http://schemas.microsoft.com/office/powerpoint/2010/main" val="3249179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193710" y="1371600"/>
            <a:ext cx="8695266" cy="4953000"/>
          </a:xfrm>
          <a:prstGeom prst="rect">
            <a:avLst/>
          </a:prstGeom>
        </p:spPr>
      </p:pic>
    </p:spTree>
    <p:extLst>
      <p:ext uri="{BB962C8B-B14F-4D97-AF65-F5344CB8AC3E}">
        <p14:creationId xmlns:p14="http://schemas.microsoft.com/office/powerpoint/2010/main" val="2510678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br>
              <a:rPr lang="en-US" dirty="0"/>
            </a:br>
            <a:endParaRPr lang="en-US" sz="2800" dirty="0"/>
          </a:p>
        </p:txBody>
      </p:sp>
      <p:pic>
        <p:nvPicPr>
          <p:cNvPr id="4" name="Content Placeholder 3"/>
          <p:cNvPicPr>
            <a:picLocks noGrp="1" noChangeAspect="1"/>
          </p:cNvPicPr>
          <p:nvPr>
            <p:ph idx="1"/>
          </p:nvPr>
        </p:nvPicPr>
        <p:blipFill>
          <a:blip r:embed="rId2"/>
          <a:stretch>
            <a:fillRect/>
          </a:stretch>
        </p:blipFill>
        <p:spPr>
          <a:xfrm>
            <a:off x="450011" y="1295400"/>
            <a:ext cx="8229600" cy="5357866"/>
          </a:xfrm>
          <a:prstGeom prst="rect">
            <a:avLst/>
          </a:prstGeom>
        </p:spPr>
      </p:pic>
    </p:spTree>
    <p:extLst>
      <p:ext uri="{BB962C8B-B14F-4D97-AF65-F5344CB8AC3E}">
        <p14:creationId xmlns:p14="http://schemas.microsoft.com/office/powerpoint/2010/main" val="1728430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Breakdown</a:t>
            </a:r>
            <a:br>
              <a:rPr lang="en-US" dirty="0"/>
            </a:br>
            <a:r>
              <a:rPr lang="en-US" sz="2800" dirty="0"/>
              <a:t>Year to Date</a:t>
            </a:r>
          </a:p>
        </p:txBody>
      </p:sp>
      <p:pic>
        <p:nvPicPr>
          <p:cNvPr id="5" name="Content Placeholder 4"/>
          <p:cNvPicPr>
            <a:picLocks noGrp="1" noChangeAspect="1"/>
          </p:cNvPicPr>
          <p:nvPr>
            <p:ph idx="1"/>
          </p:nvPr>
        </p:nvPicPr>
        <p:blipFill>
          <a:blip r:embed="rId2"/>
          <a:stretch>
            <a:fillRect/>
          </a:stretch>
        </p:blipFill>
        <p:spPr>
          <a:xfrm>
            <a:off x="0" y="1451292"/>
            <a:ext cx="9144000" cy="5178107"/>
          </a:xfrm>
          <a:prstGeom prst="rect">
            <a:avLst/>
          </a:prstGeom>
        </p:spPr>
      </p:pic>
      <p:pic>
        <p:nvPicPr>
          <p:cNvPr id="8" name="Picture 7"/>
          <p:cNvPicPr>
            <a:picLocks noChangeAspect="1"/>
          </p:cNvPicPr>
          <p:nvPr/>
        </p:nvPicPr>
        <p:blipFill>
          <a:blip r:embed="rId3"/>
          <a:stretch>
            <a:fillRect/>
          </a:stretch>
        </p:blipFill>
        <p:spPr>
          <a:xfrm>
            <a:off x="198120" y="5079618"/>
            <a:ext cx="3429752" cy="1549781"/>
          </a:xfrm>
          <a:prstGeom prst="rect">
            <a:avLst/>
          </a:prstGeom>
        </p:spPr>
      </p:pic>
    </p:spTree>
    <p:extLst>
      <p:ext uri="{BB962C8B-B14F-4D97-AF65-F5344CB8AC3E}">
        <p14:creationId xmlns:p14="http://schemas.microsoft.com/office/powerpoint/2010/main" val="3084963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 REPORTS (CARS)</a:t>
            </a:r>
          </a:p>
        </p:txBody>
      </p:sp>
      <p:sp>
        <p:nvSpPr>
          <p:cNvPr id="3" name="Content Placeholder 2"/>
          <p:cNvSpPr>
            <a:spLocks noGrp="1"/>
          </p:cNvSpPr>
          <p:nvPr>
            <p:ph idx="1"/>
          </p:nvPr>
        </p:nvSpPr>
        <p:spPr/>
        <p:txBody>
          <a:bodyPr/>
          <a:lstStyle/>
          <a:p>
            <a:r>
              <a:rPr lang="en-US" dirty="0"/>
              <a:t>Description of the Non Conformance</a:t>
            </a:r>
          </a:p>
          <a:p>
            <a:r>
              <a:rPr lang="en-US" dirty="0"/>
              <a:t>Root Cause Analysis</a:t>
            </a:r>
          </a:p>
          <a:p>
            <a:r>
              <a:rPr lang="en-US" dirty="0"/>
              <a:t>Containment </a:t>
            </a:r>
          </a:p>
          <a:p>
            <a:pPr lvl="1"/>
            <a:r>
              <a:rPr lang="en-US" dirty="0"/>
              <a:t>To contain the current Non Conformance</a:t>
            </a:r>
          </a:p>
          <a:p>
            <a:r>
              <a:rPr lang="en-US" dirty="0"/>
              <a:t>Corrective Actions</a:t>
            </a:r>
          </a:p>
          <a:p>
            <a:pPr lvl="1"/>
            <a:r>
              <a:rPr lang="en-US" dirty="0"/>
              <a:t>To eliminate future reoccurrences</a:t>
            </a:r>
          </a:p>
          <a:p>
            <a:r>
              <a:rPr lang="en-US" dirty="0"/>
              <a:t>Target Date to implement Corrective Actions</a:t>
            </a:r>
          </a:p>
        </p:txBody>
      </p:sp>
    </p:spTree>
    <p:extLst>
      <p:ext uri="{BB962C8B-B14F-4D97-AF65-F5344CB8AC3E}">
        <p14:creationId xmlns:p14="http://schemas.microsoft.com/office/powerpoint/2010/main" val="61241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IMPROVEMENT PLANS</a:t>
            </a:r>
          </a:p>
        </p:txBody>
      </p:sp>
      <p:sp>
        <p:nvSpPr>
          <p:cNvPr id="3" name="Content Placeholder 2"/>
          <p:cNvSpPr>
            <a:spLocks noGrp="1"/>
          </p:cNvSpPr>
          <p:nvPr>
            <p:ph idx="1"/>
          </p:nvPr>
        </p:nvSpPr>
        <p:spPr>
          <a:xfrm>
            <a:off x="474955" y="1600200"/>
            <a:ext cx="8229600" cy="4530725"/>
          </a:xfrm>
        </p:spPr>
        <p:txBody>
          <a:bodyPr/>
          <a:lstStyle/>
          <a:p>
            <a:r>
              <a:rPr lang="en-US" sz="2400" dirty="0"/>
              <a:t>TMI is always looking for ways to improve our processes and reduce costs.</a:t>
            </a:r>
          </a:p>
          <a:p>
            <a:endParaRPr lang="en-US" sz="2400" dirty="0"/>
          </a:p>
          <a:p>
            <a:r>
              <a:rPr lang="en-US" sz="2400" dirty="0"/>
              <a:t>When justified, TMI will add capabilities to minimize the need for using the OEMs and other specialty service providers.  TMI’s cost is typically 25-35% less expensive so this will be a cost savings to our customers.</a:t>
            </a:r>
          </a:p>
          <a:p>
            <a:pPr marL="0" indent="0">
              <a:buNone/>
            </a:pPr>
            <a:endParaRPr lang="en-US" sz="2400" dirty="0"/>
          </a:p>
          <a:p>
            <a:r>
              <a:rPr lang="en-US" sz="2400" dirty="0"/>
              <a:t>Automation will be added when possible to improve the turnaround times which will minimize downtime for our customers.</a:t>
            </a:r>
          </a:p>
        </p:txBody>
      </p:sp>
    </p:spTree>
    <p:extLst>
      <p:ext uri="{BB962C8B-B14F-4D97-AF65-F5344CB8AC3E}">
        <p14:creationId xmlns:p14="http://schemas.microsoft.com/office/powerpoint/2010/main" val="4085257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TMI?</a:t>
            </a:r>
          </a:p>
        </p:txBody>
      </p:sp>
      <p:sp>
        <p:nvSpPr>
          <p:cNvPr id="3" name="Content Placeholder 2"/>
          <p:cNvSpPr>
            <a:spLocks noGrp="1"/>
          </p:cNvSpPr>
          <p:nvPr>
            <p:ph idx="1"/>
          </p:nvPr>
        </p:nvSpPr>
        <p:spPr/>
        <p:txBody>
          <a:bodyPr/>
          <a:lstStyle/>
          <a:p>
            <a:endParaRPr lang="en-US" dirty="0"/>
          </a:p>
          <a:p>
            <a:r>
              <a:rPr lang="en-US" dirty="0"/>
              <a:t>EXPERIENCE</a:t>
            </a:r>
          </a:p>
          <a:p>
            <a:r>
              <a:rPr lang="en-US" dirty="0"/>
              <a:t>DEDICATED TO CUSTOMER SUCCESS</a:t>
            </a:r>
          </a:p>
          <a:p>
            <a:r>
              <a:rPr lang="en-US" dirty="0"/>
              <a:t>CUSTOMIZED SOLUTIONS</a:t>
            </a:r>
          </a:p>
          <a:p>
            <a:r>
              <a:rPr lang="en-US" dirty="0"/>
              <a:t>SCALABLE PROGRAMS</a:t>
            </a:r>
          </a:p>
          <a:p>
            <a:r>
              <a:rPr lang="en-US" dirty="0"/>
              <a:t>NIMBLE</a:t>
            </a:r>
          </a:p>
        </p:txBody>
      </p:sp>
    </p:spTree>
    <p:extLst>
      <p:ext uri="{BB962C8B-B14F-4D97-AF65-F5344CB8AC3E}">
        <p14:creationId xmlns:p14="http://schemas.microsoft.com/office/powerpoint/2010/main" val="4114658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938892-6E36-467D-B4E5-221EC6CC77DC}"/>
              </a:ext>
            </a:extLst>
          </p:cNvPr>
          <p:cNvPicPr>
            <a:picLocks noChangeAspect="1"/>
          </p:cNvPicPr>
          <p:nvPr/>
        </p:nvPicPr>
        <p:blipFill>
          <a:blip r:embed="rId2"/>
          <a:stretch>
            <a:fillRect/>
          </a:stretch>
        </p:blipFill>
        <p:spPr>
          <a:xfrm>
            <a:off x="16547" y="0"/>
            <a:ext cx="9110906" cy="6858000"/>
          </a:xfrm>
          <a:prstGeom prst="rect">
            <a:avLst/>
          </a:prstGeom>
        </p:spPr>
      </p:pic>
    </p:spTree>
    <p:extLst>
      <p:ext uri="{BB962C8B-B14F-4D97-AF65-F5344CB8AC3E}">
        <p14:creationId xmlns:p14="http://schemas.microsoft.com/office/powerpoint/2010/main" val="2910476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0" y="228600"/>
            <a:ext cx="5755293" cy="646331"/>
          </a:xfrm>
          <a:prstGeom prst="rect">
            <a:avLst/>
          </a:prstGeom>
          <a:noFill/>
        </p:spPr>
        <p:txBody>
          <a:bodyPr wrap="none" rtlCol="0">
            <a:spAutoFit/>
          </a:bodyPr>
          <a:lstStyle/>
          <a:p>
            <a:pPr defTabSz="683748" eaLnBrk="1" fontAlgn="auto" hangingPunct="1">
              <a:spcBef>
                <a:spcPts val="0"/>
              </a:spcBef>
              <a:spcAft>
                <a:spcPts val="0"/>
              </a:spcAft>
            </a:pPr>
            <a:r>
              <a:rPr lang="en-US" sz="3600" dirty="0">
                <a:solidFill>
                  <a:prstClr val="white"/>
                </a:solidFill>
                <a:ea typeface="Tahoma" panose="020B0604030504040204" pitchFamily="34" charset="0"/>
                <a:cs typeface="Tahoma" panose="020B0604030504040204" pitchFamily="34" charset="0"/>
              </a:rPr>
              <a:t>ISO 17025 CERTIFICATION</a:t>
            </a:r>
          </a:p>
        </p:txBody>
      </p:sp>
      <p:sp>
        <p:nvSpPr>
          <p:cNvPr id="4" name="TextBox 3"/>
          <p:cNvSpPr txBox="1"/>
          <p:nvPr/>
        </p:nvSpPr>
        <p:spPr>
          <a:xfrm flipH="1">
            <a:off x="685800" y="1295400"/>
            <a:ext cx="7731615" cy="5016758"/>
          </a:xfrm>
          <a:prstGeom prst="rect">
            <a:avLst/>
          </a:prstGeom>
          <a:noFill/>
        </p:spPr>
        <p:txBody>
          <a:bodyPr wrap="square" rtlCol="0">
            <a:spAutoFit/>
          </a:bodyPr>
          <a:lstStyle/>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TMI Labs are Certified by A2LA for ISO 17025.  This certification is the core by which our Quality Manual and Procedures are built on. </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Through the A2LA Certification TMI is able to provide calibrations to: ANSI/Z540-1, ANSI/Z540.3 and ISO/IEC 17025 with Measurement Uncertainties  </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The ISO 17025 Certification also satisfy the requirements called out for ISO 9001:2008.</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Through our ISO 17025 Certification, TMI is also compliant with  Nuclear requirements 10CFR50 and 10CFR21.</a:t>
            </a:r>
          </a:p>
          <a:p>
            <a:pPr defTabSz="683748" eaLnBrk="1" fontAlgn="auto" hangingPunct="1">
              <a:spcBef>
                <a:spcPts val="0"/>
              </a:spcBef>
              <a:spcAft>
                <a:spcPts val="0"/>
              </a:spcAft>
            </a:pPr>
            <a:endParaRPr lang="en-US" sz="2000" dirty="0">
              <a:solidFill>
                <a:prstClr val="white"/>
              </a:solidFill>
              <a:ea typeface="Tahoma" panose="020B0604030504040204" pitchFamily="34" charset="0"/>
              <a:cs typeface="Tahoma" panose="020B0604030504040204" pitchFamily="34" charset="0"/>
            </a:endParaRPr>
          </a:p>
          <a:p>
            <a:pPr defTabSz="683748" eaLnBrk="1" fontAlgn="auto" hangingPunct="1">
              <a:spcBef>
                <a:spcPts val="0"/>
              </a:spcBef>
              <a:spcAft>
                <a:spcPts val="0"/>
              </a:spcAft>
            </a:pPr>
            <a:r>
              <a:rPr lang="en-US" sz="2000" dirty="0">
                <a:solidFill>
                  <a:prstClr val="white"/>
                </a:solidFill>
                <a:ea typeface="Tahoma" panose="020B0604030504040204" pitchFamily="34" charset="0"/>
                <a:cs typeface="Tahoma" panose="020B0604030504040204" pitchFamily="34" charset="0"/>
              </a:rPr>
              <a:t>The ISO 17025 Certification is also in compliance with AS 9100 requirements and TMI will implement specific process changes as required for each location.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C18BB8-E3BF-B556-D106-4F438240276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8547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A44F64E4-BA68-4A60-A0F5-AAB485C08893}"/>
              </a:ext>
            </a:extLst>
          </p:cNvPr>
          <p:cNvSpPr/>
          <p:nvPr/>
        </p:nvSpPr>
        <p:spPr>
          <a:xfrm>
            <a:off x="476431" y="4640136"/>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2000" dirty="0">
              <a:solidFill>
                <a:prstClr val="white"/>
              </a:solidFill>
              <a:latin typeface="Calibri Light" charset="0"/>
              <a:ea typeface="Calibri Light" charset="0"/>
              <a:cs typeface="Calibri Light" charset="0"/>
            </a:endParaRPr>
          </a:p>
        </p:txBody>
      </p:sp>
      <p:sp>
        <p:nvSpPr>
          <p:cNvPr id="6" name="Oval 5"/>
          <p:cNvSpPr/>
          <p:nvPr/>
        </p:nvSpPr>
        <p:spPr>
          <a:xfrm>
            <a:off x="3343437" y="1255883"/>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dirty="0">
              <a:solidFill>
                <a:prstClr val="white"/>
              </a:solidFill>
              <a:latin typeface="Calibri Light" charset="0"/>
              <a:ea typeface="Calibri Light" charset="0"/>
              <a:cs typeface="Calibri Light" charset="0"/>
            </a:endParaRPr>
          </a:p>
        </p:txBody>
      </p:sp>
      <p:sp>
        <p:nvSpPr>
          <p:cNvPr id="7" name="Oval 6"/>
          <p:cNvSpPr/>
          <p:nvPr/>
        </p:nvSpPr>
        <p:spPr>
          <a:xfrm>
            <a:off x="6014756" y="1212310"/>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500" dirty="0">
              <a:solidFill>
                <a:prstClr val="white"/>
              </a:solidFill>
            </a:endParaRPr>
          </a:p>
        </p:txBody>
      </p:sp>
      <p:sp>
        <p:nvSpPr>
          <p:cNvPr id="8" name="TextBox 7"/>
          <p:cNvSpPr txBox="1"/>
          <p:nvPr/>
        </p:nvSpPr>
        <p:spPr>
          <a:xfrm>
            <a:off x="4136117" y="1415110"/>
            <a:ext cx="1756545" cy="8309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pick-up, service and deliver your equipment in a timely manner.</a:t>
            </a:r>
          </a:p>
        </p:txBody>
      </p:sp>
      <p:sp>
        <p:nvSpPr>
          <p:cNvPr id="9" name="Rectangle 8"/>
          <p:cNvSpPr/>
          <p:nvPr/>
        </p:nvSpPr>
        <p:spPr>
          <a:xfrm>
            <a:off x="4114800" y="1157825"/>
            <a:ext cx="1906695" cy="307007"/>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Laboratory Services</a:t>
            </a:r>
          </a:p>
        </p:txBody>
      </p:sp>
      <p:sp>
        <p:nvSpPr>
          <p:cNvPr id="10" name="Oval 9"/>
          <p:cNvSpPr/>
          <p:nvPr/>
        </p:nvSpPr>
        <p:spPr>
          <a:xfrm>
            <a:off x="6099704" y="2870666"/>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dirty="0">
              <a:solidFill>
                <a:prstClr val="white"/>
              </a:solidFill>
              <a:latin typeface="Calibri Light" charset="0"/>
              <a:ea typeface="Calibri Light" charset="0"/>
              <a:cs typeface="Calibri Light" charset="0"/>
            </a:endParaRPr>
          </a:p>
        </p:txBody>
      </p:sp>
      <p:sp>
        <p:nvSpPr>
          <p:cNvPr id="11" name="TextBox 10"/>
          <p:cNvSpPr txBox="1"/>
          <p:nvPr/>
        </p:nvSpPr>
        <p:spPr>
          <a:xfrm>
            <a:off x="6753623" y="1607636"/>
            <a:ext cx="1773904" cy="830997"/>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will bring our technicians and company standards to your business.</a:t>
            </a:r>
          </a:p>
        </p:txBody>
      </p:sp>
      <p:sp>
        <p:nvSpPr>
          <p:cNvPr id="12" name="Rectangle 11"/>
          <p:cNvSpPr/>
          <p:nvPr/>
        </p:nvSpPr>
        <p:spPr>
          <a:xfrm>
            <a:off x="353322" y="3330087"/>
            <a:ext cx="1774311" cy="289182"/>
          </a:xfrm>
          <a:prstGeom prst="rect">
            <a:avLst/>
          </a:prstGeom>
        </p:spPr>
        <p:txBody>
          <a:bodyPr wrap="square">
            <a:spAutoFit/>
          </a:bodyPr>
          <a:lstStyle/>
          <a:p>
            <a:pPr defTabSz="177217" eaLnBrk="1" fontAlgn="auto" hangingPunct="1">
              <a:spcBef>
                <a:spcPts val="0"/>
              </a:spcBef>
              <a:spcAft>
                <a:spcPts val="0"/>
              </a:spcAft>
            </a:pPr>
            <a:r>
              <a:rPr lang="en-US" sz="1279" dirty="0">
                <a:solidFill>
                  <a:prstClr val="black"/>
                </a:solidFill>
                <a:latin typeface="Calibri Light" charset="0"/>
                <a:ea typeface="Calibri Light" charset="0"/>
                <a:cs typeface="Calibri Light" charset="0"/>
              </a:rPr>
              <a:t>   </a:t>
            </a:r>
          </a:p>
        </p:txBody>
      </p:sp>
      <p:sp>
        <p:nvSpPr>
          <p:cNvPr id="13" name="Oval 12"/>
          <p:cNvSpPr/>
          <p:nvPr/>
        </p:nvSpPr>
        <p:spPr>
          <a:xfrm>
            <a:off x="368846" y="1285813"/>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374" dirty="0">
              <a:solidFill>
                <a:prstClr val="white"/>
              </a:solidFill>
            </a:endParaRPr>
          </a:p>
        </p:txBody>
      </p:sp>
      <p:sp>
        <p:nvSpPr>
          <p:cNvPr id="14" name="TextBox 13"/>
          <p:cNvSpPr txBox="1"/>
          <p:nvPr/>
        </p:nvSpPr>
        <p:spPr>
          <a:xfrm>
            <a:off x="1111008" y="1422970"/>
            <a:ext cx="1896147" cy="1015663"/>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setup and maintain your entire calibration program for your company at your business site. </a:t>
            </a:r>
          </a:p>
        </p:txBody>
      </p:sp>
      <p:sp>
        <p:nvSpPr>
          <p:cNvPr id="15" name="Rectangle 14"/>
          <p:cNvSpPr/>
          <p:nvPr/>
        </p:nvSpPr>
        <p:spPr>
          <a:xfrm>
            <a:off x="1135979" y="1157825"/>
            <a:ext cx="1774311" cy="307007"/>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OTS Program</a:t>
            </a:r>
          </a:p>
        </p:txBody>
      </p:sp>
      <p:sp>
        <p:nvSpPr>
          <p:cNvPr id="16" name="TextBox 15"/>
          <p:cNvSpPr txBox="1"/>
          <p:nvPr/>
        </p:nvSpPr>
        <p:spPr>
          <a:xfrm>
            <a:off x="6844693" y="3282833"/>
            <a:ext cx="1756545"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Clean Room, Fume Hood, and Safety Cabinet. TMI  tests in accordance with ISO 14644 and IEST-RP-CC-006.3 parameters.</a:t>
            </a:r>
          </a:p>
        </p:txBody>
      </p:sp>
      <p:sp>
        <p:nvSpPr>
          <p:cNvPr id="17" name="Rectangle 16"/>
          <p:cNvSpPr/>
          <p:nvPr/>
        </p:nvSpPr>
        <p:spPr>
          <a:xfrm>
            <a:off x="6844693" y="2809127"/>
            <a:ext cx="1957617" cy="521681"/>
          </a:xfrm>
          <a:prstGeom prst="rect">
            <a:avLst/>
          </a:prstGeom>
        </p:spPr>
        <p:txBody>
          <a:bodyPr wrap="square">
            <a:spAutoFit/>
          </a:bodyPr>
          <a:lstStyle/>
          <a:p>
            <a:pPr defTabSz="177217" eaLnBrk="1" fontAlgn="auto" hangingPunct="1">
              <a:spcBef>
                <a:spcPts val="0"/>
              </a:spcBef>
              <a:spcAft>
                <a:spcPts val="0"/>
              </a:spcAft>
            </a:pPr>
            <a:r>
              <a:rPr lang="en-US" sz="1400" b="1" dirty="0">
                <a:latin typeface="Corbel" panose="020B0503020204020204"/>
                <a:ea typeface="Calibri Light" charset="0"/>
                <a:cs typeface="Calibri Light" charset="0"/>
              </a:rPr>
              <a:t>Cleanroom Certifications</a:t>
            </a:r>
          </a:p>
        </p:txBody>
      </p:sp>
      <p:sp>
        <p:nvSpPr>
          <p:cNvPr id="18" name="TextBox 17"/>
          <p:cNvSpPr txBox="1"/>
          <p:nvPr/>
        </p:nvSpPr>
        <p:spPr>
          <a:xfrm>
            <a:off x="-64629" y="482397"/>
            <a:ext cx="9072945" cy="584775"/>
          </a:xfrm>
          <a:prstGeom prst="rect">
            <a:avLst/>
          </a:prstGeom>
          <a:noFill/>
        </p:spPr>
        <p:txBody>
          <a:bodyPr wrap="square" rtlCol="0">
            <a:spAutoFit/>
          </a:bodyPr>
          <a:lstStyle/>
          <a:p>
            <a:pPr algn="ctr" defTabSz="342900" eaLnBrk="1" fontAlgn="auto" hangingPunct="1">
              <a:lnSpc>
                <a:spcPct val="80000"/>
              </a:lnSpc>
              <a:spcBef>
                <a:spcPts val="0"/>
              </a:spcBef>
              <a:spcAft>
                <a:spcPts val="0"/>
              </a:spcAft>
            </a:pPr>
            <a:r>
              <a:rPr lang="en-US" sz="4000" dirty="0">
                <a:latin typeface="Impact" charset="0"/>
                <a:ea typeface="Impact" charset="0"/>
                <a:cs typeface="Impact" charset="0"/>
              </a:rPr>
              <a:t>Services We Offer</a:t>
            </a:r>
          </a:p>
        </p:txBody>
      </p:sp>
      <p:sp>
        <p:nvSpPr>
          <p:cNvPr id="19" name="Rectangle 18"/>
          <p:cNvSpPr/>
          <p:nvPr/>
        </p:nvSpPr>
        <p:spPr>
          <a:xfrm>
            <a:off x="6753623" y="1157825"/>
            <a:ext cx="2258955" cy="521681"/>
          </a:xfrm>
          <a:prstGeom prst="rect">
            <a:avLst/>
          </a:prstGeom>
        </p:spPr>
        <p:txBody>
          <a:bodyPr wrap="square">
            <a:spAutoFit/>
          </a:bodyPr>
          <a:lstStyle/>
          <a:p>
            <a:pPr defTabSz="177217" eaLnBrk="1" fontAlgn="auto" hangingPunct="1">
              <a:spcBef>
                <a:spcPts val="0"/>
              </a:spcBef>
              <a:spcAft>
                <a:spcPts val="0"/>
              </a:spcAft>
              <a:defRPr/>
            </a:pPr>
            <a:r>
              <a:rPr lang="en-US" altLang="en-US" sz="1400" b="1" kern="0" dirty="0">
                <a:latin typeface="Corbel" panose="020B0503020204020204"/>
                <a:cs typeface="Calibri Light" panose="020F0302020204030204" pitchFamily="34" charset="0"/>
              </a:rPr>
              <a:t>Temporary On-Site Services</a:t>
            </a:r>
            <a:endParaRPr lang="en-US" sz="1400" b="1" kern="0" dirty="0">
              <a:latin typeface="Corbel" panose="020B0503020204020204"/>
              <a:cs typeface="Calibri Light" panose="020F0302020204030204" pitchFamily="34" charset="0"/>
            </a:endParaRPr>
          </a:p>
        </p:txBody>
      </p:sp>
      <p:pic>
        <p:nvPicPr>
          <p:cNvPr id="20" name="Picture 19">
            <a:extLst>
              <a:ext uri="{FF2B5EF4-FFF2-40B4-BE49-F238E27FC236}">
                <a16:creationId xmlns:a16="http://schemas.microsoft.com/office/drawing/2014/main" id="{886B446E-71F1-436A-BDF7-F9884BE7FF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0254" y="1310225"/>
            <a:ext cx="532883" cy="533729"/>
          </a:xfrm>
          <a:prstGeom prst="rect">
            <a:avLst/>
          </a:prstGeom>
        </p:spPr>
      </p:pic>
      <p:pic>
        <p:nvPicPr>
          <p:cNvPr id="21" name="Picture 20">
            <a:extLst>
              <a:ext uri="{FF2B5EF4-FFF2-40B4-BE49-F238E27FC236}">
                <a16:creationId xmlns:a16="http://schemas.microsoft.com/office/drawing/2014/main" id="{D77E5E2A-B5F3-4B4C-B41C-E0202D4E7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2267" y="2909439"/>
            <a:ext cx="532883" cy="533729"/>
          </a:xfrm>
          <a:prstGeom prst="rect">
            <a:avLst/>
          </a:prstGeom>
        </p:spPr>
      </p:pic>
      <p:pic>
        <p:nvPicPr>
          <p:cNvPr id="22" name="Picture 21">
            <a:extLst>
              <a:ext uri="{FF2B5EF4-FFF2-40B4-BE49-F238E27FC236}">
                <a16:creationId xmlns:a16="http://schemas.microsoft.com/office/drawing/2014/main" id="{0CED5161-5634-4CE9-BD88-EF839D3014C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88993" y="1312905"/>
            <a:ext cx="532883" cy="533729"/>
          </a:xfrm>
          <a:prstGeom prst="rect">
            <a:avLst/>
          </a:prstGeom>
        </p:spPr>
      </p:pic>
      <p:pic>
        <p:nvPicPr>
          <p:cNvPr id="23" name="Picture 22">
            <a:extLst>
              <a:ext uri="{FF2B5EF4-FFF2-40B4-BE49-F238E27FC236}">
                <a16:creationId xmlns:a16="http://schemas.microsoft.com/office/drawing/2014/main" id="{AE1A6C81-7960-4C8E-A82D-2625CC169D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63817" y="1270413"/>
            <a:ext cx="532883" cy="533729"/>
          </a:xfrm>
          <a:prstGeom prst="rect">
            <a:avLst/>
          </a:prstGeom>
        </p:spPr>
      </p:pic>
      <p:sp>
        <p:nvSpPr>
          <p:cNvPr id="24" name="Oval 23"/>
          <p:cNvSpPr/>
          <p:nvPr/>
        </p:nvSpPr>
        <p:spPr>
          <a:xfrm>
            <a:off x="401250" y="2842874"/>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95">
              <a:solidFill>
                <a:prstClr val="white"/>
              </a:solidFill>
              <a:latin typeface="Calibri Light" charset="0"/>
              <a:ea typeface="Calibri Light" charset="0"/>
              <a:cs typeface="Calibri Light" charset="0"/>
            </a:endParaRPr>
          </a:p>
        </p:txBody>
      </p:sp>
      <p:sp>
        <p:nvSpPr>
          <p:cNvPr id="25" name="Oval 24"/>
          <p:cNvSpPr/>
          <p:nvPr/>
        </p:nvSpPr>
        <p:spPr>
          <a:xfrm>
            <a:off x="3350314" y="2873071"/>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400">
              <a:solidFill>
                <a:prstClr val="white"/>
              </a:solidFill>
              <a:latin typeface="Calibri Light" charset="0"/>
              <a:ea typeface="Calibri Light" charset="0"/>
              <a:cs typeface="Calibri Light" charset="0"/>
            </a:endParaRPr>
          </a:p>
        </p:txBody>
      </p:sp>
      <p:sp>
        <p:nvSpPr>
          <p:cNvPr id="26" name="Rectangle 25"/>
          <p:cNvSpPr/>
          <p:nvPr/>
        </p:nvSpPr>
        <p:spPr>
          <a:xfrm>
            <a:off x="1883119" y="3501739"/>
            <a:ext cx="1774311" cy="307777"/>
          </a:xfrm>
          <a:prstGeom prst="rect">
            <a:avLst/>
          </a:prstGeom>
        </p:spPr>
        <p:txBody>
          <a:bodyPr wrap="square">
            <a:spAutoFit/>
          </a:bodyPr>
          <a:lstStyle/>
          <a:p>
            <a:pPr defTabSz="177217" eaLnBrk="1" fontAlgn="auto" hangingPunct="1">
              <a:spcBef>
                <a:spcPts val="0"/>
              </a:spcBef>
              <a:spcAft>
                <a:spcPts val="0"/>
              </a:spcAft>
            </a:pPr>
            <a:r>
              <a:rPr lang="en-US" sz="1400" dirty="0">
                <a:solidFill>
                  <a:prstClr val="black"/>
                </a:solidFill>
                <a:latin typeface="Calibri Light" charset="0"/>
                <a:ea typeface="Calibri Light" charset="0"/>
                <a:cs typeface="Calibri Light" charset="0"/>
              </a:rPr>
              <a:t>   </a:t>
            </a:r>
          </a:p>
        </p:txBody>
      </p:sp>
      <p:sp>
        <p:nvSpPr>
          <p:cNvPr id="27" name="TextBox 26"/>
          <p:cNvSpPr txBox="1"/>
          <p:nvPr/>
        </p:nvSpPr>
        <p:spPr>
          <a:xfrm>
            <a:off x="4105003" y="3301520"/>
            <a:ext cx="1756545"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can supply your business with  full time personnel to provide repair services to your tools and/or test instruments.</a:t>
            </a:r>
          </a:p>
        </p:txBody>
      </p:sp>
      <p:sp>
        <p:nvSpPr>
          <p:cNvPr id="28" name="Rectangle 27"/>
          <p:cNvSpPr/>
          <p:nvPr/>
        </p:nvSpPr>
        <p:spPr>
          <a:xfrm>
            <a:off x="4076304" y="2803499"/>
            <a:ext cx="1774311"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alibri" panose="020F0502020204030204" pitchFamily="34" charset="0"/>
                <a:ea typeface="Calibri Light" charset="0"/>
                <a:cs typeface="Calibri" panose="020F0502020204030204" pitchFamily="34" charset="0"/>
              </a:rPr>
              <a:t>Tool Repair Services</a:t>
            </a:r>
          </a:p>
        </p:txBody>
      </p:sp>
      <p:pic>
        <p:nvPicPr>
          <p:cNvPr id="29" name="Picture 28">
            <a:extLst>
              <a:ext uri="{FF2B5EF4-FFF2-40B4-BE49-F238E27FC236}">
                <a16:creationId xmlns:a16="http://schemas.microsoft.com/office/drawing/2014/main" id="{4770972B-EE48-40A1-908E-AB84F27715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17372" y="2926453"/>
            <a:ext cx="532883" cy="533729"/>
          </a:xfrm>
          <a:prstGeom prst="rect">
            <a:avLst/>
          </a:prstGeom>
        </p:spPr>
      </p:pic>
      <p:pic>
        <p:nvPicPr>
          <p:cNvPr id="30" name="Picture 29">
            <a:extLst>
              <a:ext uri="{FF2B5EF4-FFF2-40B4-BE49-F238E27FC236}">
                <a16:creationId xmlns:a16="http://schemas.microsoft.com/office/drawing/2014/main" id="{4770972B-EE48-40A1-908E-AB84F27715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5185" y="2891321"/>
            <a:ext cx="532883" cy="533729"/>
          </a:xfrm>
          <a:prstGeom prst="rect">
            <a:avLst/>
          </a:prstGeom>
        </p:spPr>
      </p:pic>
      <p:sp>
        <p:nvSpPr>
          <p:cNvPr id="31" name="TextBox 30"/>
          <p:cNvSpPr txBox="1"/>
          <p:nvPr/>
        </p:nvSpPr>
        <p:spPr>
          <a:xfrm>
            <a:off x="1135979" y="3364139"/>
            <a:ext cx="1756545" cy="646331"/>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Light" charset="0"/>
                <a:ea typeface="Calibri Light" charset="0"/>
                <a:cs typeface="Calibri Light" charset="0"/>
              </a:rPr>
              <a:t>TMI can do First Article Inspections using our Mitutoyo CMM</a:t>
            </a:r>
          </a:p>
        </p:txBody>
      </p:sp>
      <p:sp>
        <p:nvSpPr>
          <p:cNvPr id="32" name="Rectangle 31"/>
          <p:cNvSpPr/>
          <p:nvPr/>
        </p:nvSpPr>
        <p:spPr>
          <a:xfrm>
            <a:off x="1135979" y="2862726"/>
            <a:ext cx="1774311"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alibri" panose="020F0502020204030204" pitchFamily="34" charset="0"/>
                <a:ea typeface="Calibri Light" charset="0"/>
                <a:cs typeface="Calibri" panose="020F0502020204030204" pitchFamily="34" charset="0"/>
              </a:rPr>
              <a:t>First Article Inspections</a:t>
            </a:r>
          </a:p>
        </p:txBody>
      </p:sp>
      <p:sp>
        <p:nvSpPr>
          <p:cNvPr id="33" name="Oval 32"/>
          <p:cNvSpPr/>
          <p:nvPr/>
        </p:nvSpPr>
        <p:spPr>
          <a:xfrm>
            <a:off x="6085226" y="4742580"/>
            <a:ext cx="680754" cy="680754"/>
          </a:xfrm>
          <a:prstGeom prst="ellipse">
            <a:avLst/>
          </a:prstGeom>
          <a:solidFill>
            <a:srgbClr val="00009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2000" dirty="0">
              <a:solidFill>
                <a:prstClr val="white"/>
              </a:solidFill>
              <a:latin typeface="Calibri Light" charset="0"/>
              <a:ea typeface="Calibri Light" charset="0"/>
              <a:cs typeface="Calibri Light" charset="0"/>
            </a:endParaRPr>
          </a:p>
        </p:txBody>
      </p:sp>
      <p:sp>
        <p:nvSpPr>
          <p:cNvPr id="34" name="TextBox 33"/>
          <p:cNvSpPr txBox="1"/>
          <p:nvPr/>
        </p:nvSpPr>
        <p:spPr>
          <a:xfrm>
            <a:off x="6824594" y="5247312"/>
            <a:ext cx="2183722" cy="1200329"/>
          </a:xfrm>
          <a:prstGeom prst="rect">
            <a:avLst/>
          </a:prstGeom>
          <a:noFill/>
        </p:spPr>
        <p:txBody>
          <a:bodyPr wrap="square" rtlCol="0">
            <a:spAutoFit/>
          </a:bodyPr>
          <a:lstStyle>
            <a:defPPr>
              <a:defRPr lang="en-US"/>
            </a:defPPr>
            <a:lvl1pPr>
              <a:defRPr sz="1200">
                <a:solidFill>
                  <a:schemeClr val="bg2">
                    <a:lumMod val="50000"/>
                  </a:schemeClr>
                </a:solidFill>
                <a:latin typeface="Roboto Lt" pitchFamily="2" charset="0"/>
                <a:ea typeface="Roboto Lt" pitchFamily="2" charset="0"/>
              </a:defRPr>
            </a:lvl1pPr>
          </a:lstStyle>
          <a:p>
            <a:pPr defTabSz="177217" eaLnBrk="1" fontAlgn="auto" hangingPunct="1">
              <a:spcBef>
                <a:spcPts val="0"/>
              </a:spcBef>
              <a:spcAft>
                <a:spcPts val="0"/>
              </a:spcAft>
              <a:defRPr/>
            </a:pPr>
            <a:r>
              <a:rPr lang="en-US" kern="0" dirty="0">
                <a:solidFill>
                  <a:schemeClr val="tx1"/>
                </a:solidFill>
                <a:latin typeface="Calibri" panose="020F0502020204030204" pitchFamily="34" charset="0"/>
                <a:ea typeface="Calibri Light" charset="0"/>
                <a:cs typeface="Calibri" panose="020F0502020204030204" pitchFamily="34" charset="0"/>
              </a:rPr>
              <a:t>TMI can offer customizable solutions to fit your business needs. Choose any combination of the above solutions to tailor a program specifically to meet your requirements.</a:t>
            </a:r>
            <a:endParaRPr lang="en-US" kern="0" dirty="0">
              <a:solidFill>
                <a:prstClr val="black"/>
              </a:solidFill>
              <a:latin typeface="Calibri" panose="020F0502020204030204" pitchFamily="34" charset="0"/>
              <a:ea typeface="Calibri Light" charset="0"/>
              <a:cs typeface="Calibri" panose="020F0502020204030204" pitchFamily="34" charset="0"/>
            </a:endParaRPr>
          </a:p>
        </p:txBody>
      </p:sp>
      <p:sp>
        <p:nvSpPr>
          <p:cNvPr id="35" name="Rectangle 34"/>
          <p:cNvSpPr/>
          <p:nvPr/>
        </p:nvSpPr>
        <p:spPr>
          <a:xfrm>
            <a:off x="6782517" y="4662046"/>
            <a:ext cx="1948859"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orbel" panose="020B0503020204020204"/>
                <a:ea typeface="Calibri Light" charset="0"/>
                <a:cs typeface="Calibri Light" charset="0"/>
              </a:rPr>
              <a:t>Customizable Solutions</a:t>
            </a:r>
          </a:p>
        </p:txBody>
      </p:sp>
      <p:pic>
        <p:nvPicPr>
          <p:cNvPr id="36" name="Picture 35">
            <a:extLst>
              <a:ext uri="{FF2B5EF4-FFF2-40B4-BE49-F238E27FC236}">
                <a16:creationId xmlns:a16="http://schemas.microsoft.com/office/drawing/2014/main" id="{7045436E-2363-44EB-B771-47D3437505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61749" y="4807116"/>
            <a:ext cx="532883" cy="533729"/>
          </a:xfrm>
          <a:prstGeom prst="rect">
            <a:avLst/>
          </a:prstGeom>
        </p:spPr>
      </p:pic>
      <p:pic>
        <p:nvPicPr>
          <p:cNvPr id="37" name="Picture 36">
            <a:extLst>
              <a:ext uri="{FF2B5EF4-FFF2-40B4-BE49-F238E27FC236}">
                <a16:creationId xmlns:a16="http://schemas.microsoft.com/office/drawing/2014/main" id="{FF6F7EE3-868A-4C00-A506-62532E3B1A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366" y="4683553"/>
            <a:ext cx="532883" cy="533729"/>
          </a:xfrm>
          <a:prstGeom prst="rect">
            <a:avLst/>
          </a:prstGeom>
        </p:spPr>
      </p:pic>
      <p:sp>
        <p:nvSpPr>
          <p:cNvPr id="2" name="Rectangle 1">
            <a:extLst>
              <a:ext uri="{FF2B5EF4-FFF2-40B4-BE49-F238E27FC236}">
                <a16:creationId xmlns:a16="http://schemas.microsoft.com/office/drawing/2014/main" id="{714C312D-9A1F-4A12-A0DE-5C433741AE09}"/>
              </a:ext>
            </a:extLst>
          </p:cNvPr>
          <p:cNvSpPr/>
          <p:nvPr/>
        </p:nvSpPr>
        <p:spPr>
          <a:xfrm>
            <a:off x="1104349" y="4639138"/>
            <a:ext cx="1631759" cy="584775"/>
          </a:xfrm>
          <a:prstGeom prst="rect">
            <a:avLst/>
          </a:prstGeom>
        </p:spPr>
        <p:txBody>
          <a:bodyPr wrap="square">
            <a:spAutoFit/>
          </a:bodyPr>
          <a:lstStyle/>
          <a:p>
            <a:pPr defTabSz="177217" eaLnBrk="1" fontAlgn="auto" hangingPunct="1">
              <a:spcBef>
                <a:spcPts val="0"/>
              </a:spcBef>
              <a:spcAft>
                <a:spcPts val="0"/>
              </a:spcAft>
            </a:pPr>
            <a:r>
              <a:rPr lang="en-US" sz="1600" b="1" dirty="0">
                <a:latin typeface="Corbel" panose="020B0503020204020204"/>
                <a:ea typeface="Calibri Light" charset="0"/>
                <a:cs typeface="Calibri Light" charset="0"/>
              </a:rPr>
              <a:t>Field Service Management</a:t>
            </a:r>
          </a:p>
        </p:txBody>
      </p:sp>
      <p:sp>
        <p:nvSpPr>
          <p:cNvPr id="3" name="Rectangle 2">
            <a:extLst>
              <a:ext uri="{FF2B5EF4-FFF2-40B4-BE49-F238E27FC236}">
                <a16:creationId xmlns:a16="http://schemas.microsoft.com/office/drawing/2014/main" id="{8C986D94-5C57-48DF-A69C-3ED2C152037E}"/>
              </a:ext>
            </a:extLst>
          </p:cNvPr>
          <p:cNvSpPr/>
          <p:nvPr/>
        </p:nvSpPr>
        <p:spPr>
          <a:xfrm>
            <a:off x="1104349" y="5119404"/>
            <a:ext cx="1774311" cy="1200329"/>
          </a:xfrm>
          <a:prstGeom prst="rect">
            <a:avLst/>
          </a:prstGeom>
        </p:spPr>
        <p:txBody>
          <a:bodyPr wrap="square">
            <a:spAutoFit/>
          </a:bodyPr>
          <a:lstStyle/>
          <a:p>
            <a:pPr defTabSz="177217" eaLnBrk="1" fontAlgn="auto" hangingPunct="1">
              <a:spcBef>
                <a:spcPts val="0"/>
              </a:spcBef>
              <a:spcAft>
                <a:spcPts val="0"/>
              </a:spcAft>
              <a:defRPr/>
            </a:pPr>
            <a:r>
              <a:rPr lang="en-US" sz="1200" kern="0" dirty="0">
                <a:latin typeface="Calibri Light" charset="0"/>
                <a:ea typeface="Calibri Light" charset="0"/>
                <a:cs typeface="Calibri Light" charset="0"/>
              </a:rPr>
              <a:t>TMI can manage all assets for your filed service techs, eliminating down time and streamlining the calibration process. </a:t>
            </a:r>
          </a:p>
        </p:txBody>
      </p:sp>
    </p:spTree>
    <p:extLst>
      <p:ext uri="{BB962C8B-B14F-4D97-AF65-F5344CB8AC3E}">
        <p14:creationId xmlns:p14="http://schemas.microsoft.com/office/powerpoint/2010/main" val="2641109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E842F2-C072-49E5-A04E-E4B86CCE8CFC}"/>
              </a:ext>
            </a:extLst>
          </p:cNvPr>
          <p:cNvPicPr>
            <a:picLocks noChangeAspect="1"/>
          </p:cNvPicPr>
          <p:nvPr/>
        </p:nvPicPr>
        <p:blipFill>
          <a:blip r:embed="rId2"/>
          <a:stretch>
            <a:fillRect/>
          </a:stretch>
        </p:blipFill>
        <p:spPr>
          <a:xfrm>
            <a:off x="304800" y="855062"/>
            <a:ext cx="4114800" cy="5850537"/>
          </a:xfrm>
          <a:prstGeom prst="rect">
            <a:avLst/>
          </a:prstGeom>
        </p:spPr>
      </p:pic>
      <p:sp>
        <p:nvSpPr>
          <p:cNvPr id="2" name="Title 1">
            <a:extLst>
              <a:ext uri="{FF2B5EF4-FFF2-40B4-BE49-F238E27FC236}">
                <a16:creationId xmlns:a16="http://schemas.microsoft.com/office/drawing/2014/main" id="{7F968F98-3E13-4A5F-B06A-4B32E3C2EBCB}"/>
              </a:ext>
            </a:extLst>
          </p:cNvPr>
          <p:cNvSpPr>
            <a:spLocks noGrp="1"/>
          </p:cNvSpPr>
          <p:nvPr>
            <p:ph type="title"/>
          </p:nvPr>
        </p:nvSpPr>
        <p:spPr>
          <a:xfrm>
            <a:off x="457200" y="277813"/>
            <a:ext cx="8229600" cy="449262"/>
          </a:xfrm>
        </p:spPr>
        <p:txBody>
          <a:bodyPr/>
          <a:lstStyle/>
          <a:p>
            <a:r>
              <a:rPr lang="en-US" sz="2800" dirty="0"/>
              <a:t>CLEAN ROOM CERTIFICATION</a:t>
            </a:r>
          </a:p>
        </p:txBody>
      </p:sp>
      <p:pic>
        <p:nvPicPr>
          <p:cNvPr id="6" name="Content Placeholder 5">
            <a:extLst>
              <a:ext uri="{FF2B5EF4-FFF2-40B4-BE49-F238E27FC236}">
                <a16:creationId xmlns:a16="http://schemas.microsoft.com/office/drawing/2014/main" id="{DA273033-B5FA-4365-9AB0-1E7953D78126}"/>
              </a:ext>
            </a:extLst>
          </p:cNvPr>
          <p:cNvPicPr>
            <a:picLocks noGrp="1" noChangeAspect="1"/>
          </p:cNvPicPr>
          <p:nvPr>
            <p:ph sz="half" idx="2"/>
          </p:nvPr>
        </p:nvPicPr>
        <p:blipFill>
          <a:blip r:embed="rId3"/>
          <a:stretch>
            <a:fillRect/>
          </a:stretch>
        </p:blipFill>
        <p:spPr>
          <a:xfrm>
            <a:off x="4572000" y="838200"/>
            <a:ext cx="4267200" cy="5867399"/>
          </a:xfrm>
          <a:prstGeom prst="rect">
            <a:avLst/>
          </a:prstGeom>
        </p:spPr>
      </p:pic>
    </p:spTree>
    <p:extLst>
      <p:ext uri="{BB962C8B-B14F-4D97-AF65-F5344CB8AC3E}">
        <p14:creationId xmlns:p14="http://schemas.microsoft.com/office/powerpoint/2010/main" val="78894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91E9D-FF59-48AE-9FA0-D672676BEF67}"/>
              </a:ext>
            </a:extLst>
          </p:cNvPr>
          <p:cNvSpPr>
            <a:spLocks noGrp="1"/>
          </p:cNvSpPr>
          <p:nvPr>
            <p:ph type="title"/>
          </p:nvPr>
        </p:nvSpPr>
        <p:spPr>
          <a:xfrm>
            <a:off x="457200" y="9517"/>
            <a:ext cx="8229600" cy="1143000"/>
          </a:xfrm>
        </p:spPr>
        <p:txBody>
          <a:bodyPr/>
          <a:lstStyle/>
          <a:p>
            <a:r>
              <a:rPr lang="en-US" dirty="0"/>
              <a:t>Field Service Management</a:t>
            </a:r>
          </a:p>
        </p:txBody>
      </p:sp>
      <p:sp>
        <p:nvSpPr>
          <p:cNvPr id="3" name="Content Placeholder 2">
            <a:extLst>
              <a:ext uri="{FF2B5EF4-FFF2-40B4-BE49-F238E27FC236}">
                <a16:creationId xmlns:a16="http://schemas.microsoft.com/office/drawing/2014/main" id="{CAB4BC59-5FF5-48B2-98B8-3F559AE65197}"/>
              </a:ext>
            </a:extLst>
          </p:cNvPr>
          <p:cNvSpPr>
            <a:spLocks noGrp="1"/>
          </p:cNvSpPr>
          <p:nvPr>
            <p:ph idx="1"/>
          </p:nvPr>
        </p:nvSpPr>
        <p:spPr>
          <a:xfrm>
            <a:off x="457200" y="838200"/>
            <a:ext cx="8229600" cy="4530725"/>
          </a:xfrm>
        </p:spPr>
        <p:txBody>
          <a:bodyPr/>
          <a:lstStyle/>
          <a:p>
            <a:r>
              <a:rPr lang="en-US" sz="2200" dirty="0"/>
              <a:t>TMI will store, manage, calibrate and ship your assets directly to your filed service technicians.</a:t>
            </a:r>
          </a:p>
          <a:p>
            <a:r>
              <a:rPr lang="en-US" sz="2200" dirty="0"/>
              <a:t>TMI will send recall notices to field techs notifying them of what is due, send a calibrated asset and a shipping label to return assets due for calibration. </a:t>
            </a:r>
          </a:p>
          <a:p>
            <a:r>
              <a:rPr lang="en-US" sz="2200" dirty="0"/>
              <a:t>This type of program can reduce downtime of your field service technicians waiting for their calibrated assets to be returned to almost zero. </a:t>
            </a:r>
          </a:p>
        </p:txBody>
      </p:sp>
      <p:pic>
        <p:nvPicPr>
          <p:cNvPr id="10" name="Picture 9">
            <a:extLst>
              <a:ext uri="{FF2B5EF4-FFF2-40B4-BE49-F238E27FC236}">
                <a16:creationId xmlns:a16="http://schemas.microsoft.com/office/drawing/2014/main" id="{60E5FB90-4D48-4722-8993-04DFC648EF7F}"/>
              </a:ext>
            </a:extLst>
          </p:cNvPr>
          <p:cNvPicPr>
            <a:picLocks noChangeAspect="1"/>
          </p:cNvPicPr>
          <p:nvPr/>
        </p:nvPicPr>
        <p:blipFill>
          <a:blip r:embed="rId2"/>
          <a:stretch>
            <a:fillRect/>
          </a:stretch>
        </p:blipFill>
        <p:spPr>
          <a:xfrm>
            <a:off x="885178" y="3886200"/>
            <a:ext cx="2383963" cy="2719388"/>
          </a:xfrm>
          <a:prstGeom prst="rect">
            <a:avLst/>
          </a:prstGeom>
        </p:spPr>
      </p:pic>
      <p:pic>
        <p:nvPicPr>
          <p:cNvPr id="11" name="Picture 10">
            <a:extLst>
              <a:ext uri="{FF2B5EF4-FFF2-40B4-BE49-F238E27FC236}">
                <a16:creationId xmlns:a16="http://schemas.microsoft.com/office/drawing/2014/main" id="{C54F8DEF-27DA-4141-A2EE-B48923AB858C}"/>
              </a:ext>
            </a:extLst>
          </p:cNvPr>
          <p:cNvPicPr>
            <a:picLocks noChangeAspect="1"/>
          </p:cNvPicPr>
          <p:nvPr/>
        </p:nvPicPr>
        <p:blipFill>
          <a:blip r:embed="rId3"/>
          <a:stretch>
            <a:fillRect/>
          </a:stretch>
        </p:blipFill>
        <p:spPr>
          <a:xfrm>
            <a:off x="3972969" y="3885816"/>
            <a:ext cx="1901892" cy="2699965"/>
          </a:xfrm>
          <a:prstGeom prst="rect">
            <a:avLst/>
          </a:prstGeom>
        </p:spPr>
      </p:pic>
      <p:pic>
        <p:nvPicPr>
          <p:cNvPr id="12" name="Picture 11">
            <a:extLst>
              <a:ext uri="{FF2B5EF4-FFF2-40B4-BE49-F238E27FC236}">
                <a16:creationId xmlns:a16="http://schemas.microsoft.com/office/drawing/2014/main" id="{2E0E2027-FF64-4D11-94FA-D51F39F0EDD8}"/>
              </a:ext>
            </a:extLst>
          </p:cNvPr>
          <p:cNvPicPr>
            <a:picLocks noChangeAspect="1"/>
          </p:cNvPicPr>
          <p:nvPr/>
        </p:nvPicPr>
        <p:blipFill>
          <a:blip r:embed="rId4"/>
          <a:stretch>
            <a:fillRect/>
          </a:stretch>
        </p:blipFill>
        <p:spPr>
          <a:xfrm>
            <a:off x="6668004" y="3884941"/>
            <a:ext cx="1959025" cy="2655567"/>
          </a:xfrm>
          <a:prstGeom prst="rect">
            <a:avLst/>
          </a:prstGeom>
        </p:spPr>
      </p:pic>
    </p:spTree>
    <p:extLst>
      <p:ext uri="{BB962C8B-B14F-4D97-AF65-F5344CB8AC3E}">
        <p14:creationId xmlns:p14="http://schemas.microsoft.com/office/powerpoint/2010/main" val="321819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7FCA8C-E0FC-4A6C-8DBF-FC4B45F2E262}"/>
              </a:ext>
            </a:extLst>
          </p:cNvPr>
          <p:cNvSpPr/>
          <p:nvPr/>
        </p:nvSpPr>
        <p:spPr>
          <a:xfrm>
            <a:off x="342900" y="-283883"/>
            <a:ext cx="8458200" cy="2062103"/>
          </a:xfrm>
          <a:prstGeom prst="rect">
            <a:avLst/>
          </a:prstGeom>
        </p:spPr>
        <p:txBody>
          <a:bodyPr wrap="square">
            <a:spAutoFit/>
          </a:bodyPr>
          <a:lstStyle/>
          <a:p>
            <a:pPr algn="ctr"/>
            <a:endParaRPr lang="en-US" sz="1400" dirty="0">
              <a:latin typeface="Calibri" panose="020F0502020204030204" pitchFamily="34" charset="0"/>
            </a:endParaRPr>
          </a:p>
          <a:p>
            <a:pPr algn="ctr"/>
            <a:r>
              <a:rPr lang="en-US" sz="1400" dirty="0">
                <a:latin typeface="Calibri" panose="020F0502020204030204" pitchFamily="34" charset="0"/>
              </a:rPr>
              <a:t> </a:t>
            </a:r>
          </a:p>
          <a:p>
            <a:pPr algn="ctr"/>
            <a:r>
              <a:rPr lang="en-US" sz="2000" b="1" dirty="0">
                <a:latin typeface="Calibri" panose="020F0502020204030204" pitchFamily="34" charset="0"/>
              </a:rPr>
              <a:t>In an ever changing world of technological advancement, TMI is prepared to meet the needs and challenges of various industries. We are dedicated to investing in the standards and equipment necessary to support the unique and diverse equipment developed and utilized by our many new and existing customers. </a:t>
            </a:r>
            <a:endParaRPr lang="en-US" sz="2000" dirty="0"/>
          </a:p>
        </p:txBody>
      </p:sp>
      <p:pic>
        <p:nvPicPr>
          <p:cNvPr id="9" name="Picture 8">
            <a:extLst>
              <a:ext uri="{FF2B5EF4-FFF2-40B4-BE49-F238E27FC236}">
                <a16:creationId xmlns:a16="http://schemas.microsoft.com/office/drawing/2014/main" id="{FEE2DA4F-0F63-48F3-B2EA-DB12CE68AF99}"/>
              </a:ext>
            </a:extLst>
          </p:cNvPr>
          <p:cNvPicPr>
            <a:picLocks noChangeAspect="1"/>
          </p:cNvPicPr>
          <p:nvPr/>
        </p:nvPicPr>
        <p:blipFill>
          <a:blip r:embed="rId2"/>
          <a:stretch>
            <a:fillRect/>
          </a:stretch>
        </p:blipFill>
        <p:spPr>
          <a:xfrm>
            <a:off x="117175" y="4572000"/>
            <a:ext cx="4243777" cy="1980838"/>
          </a:xfrm>
          <a:prstGeom prst="rect">
            <a:avLst/>
          </a:prstGeom>
          <a:ln w="28575">
            <a:solidFill>
              <a:srgbClr val="000000"/>
            </a:solidFill>
          </a:ln>
        </p:spPr>
      </p:pic>
      <p:pic>
        <p:nvPicPr>
          <p:cNvPr id="10" name="Picture 9">
            <a:extLst>
              <a:ext uri="{FF2B5EF4-FFF2-40B4-BE49-F238E27FC236}">
                <a16:creationId xmlns:a16="http://schemas.microsoft.com/office/drawing/2014/main" id="{F4BDF196-C43F-43AA-9EC8-D9D9C077E27E}"/>
              </a:ext>
            </a:extLst>
          </p:cNvPr>
          <p:cNvPicPr>
            <a:picLocks noChangeAspect="1"/>
          </p:cNvPicPr>
          <p:nvPr/>
        </p:nvPicPr>
        <p:blipFill>
          <a:blip r:embed="rId3"/>
          <a:stretch>
            <a:fillRect/>
          </a:stretch>
        </p:blipFill>
        <p:spPr>
          <a:xfrm>
            <a:off x="4914899" y="2057400"/>
            <a:ext cx="4146245" cy="1934109"/>
          </a:xfrm>
          <a:prstGeom prst="rect">
            <a:avLst/>
          </a:prstGeom>
          <a:ln w="28575">
            <a:solidFill>
              <a:schemeClr val="bg2">
                <a:lumMod val="75000"/>
              </a:schemeClr>
            </a:solidFill>
          </a:ln>
        </p:spPr>
      </p:pic>
      <p:sp>
        <p:nvSpPr>
          <p:cNvPr id="11" name="Rectangle 10">
            <a:extLst>
              <a:ext uri="{FF2B5EF4-FFF2-40B4-BE49-F238E27FC236}">
                <a16:creationId xmlns:a16="http://schemas.microsoft.com/office/drawing/2014/main" id="{B3AB2D39-EC78-4EFB-AB28-2EA5508BC031}"/>
              </a:ext>
            </a:extLst>
          </p:cNvPr>
          <p:cNvSpPr/>
          <p:nvPr/>
        </p:nvSpPr>
        <p:spPr>
          <a:xfrm>
            <a:off x="4567687" y="3886200"/>
            <a:ext cx="4572000" cy="2400657"/>
          </a:xfrm>
          <a:prstGeom prst="rect">
            <a:avLst/>
          </a:prstGeom>
        </p:spPr>
        <p:txBody>
          <a:bodyPr>
            <a:spAutoFit/>
          </a:bodyPr>
          <a:lstStyle/>
          <a:p>
            <a:endParaRPr lang="en-US" sz="2000" dirty="0">
              <a:latin typeface="Calibri" panose="020F0502020204030204" pitchFamily="34" charset="0"/>
            </a:endParaRPr>
          </a:p>
          <a:p>
            <a:r>
              <a:rPr lang="en-US" sz="2000" dirty="0">
                <a:latin typeface="Calibri" panose="020F0502020204030204" pitchFamily="34" charset="0"/>
              </a:rPr>
              <a:t> </a:t>
            </a:r>
          </a:p>
          <a:p>
            <a:r>
              <a:rPr lang="en-US" dirty="0">
                <a:latin typeface="Calibri" panose="020F0502020204030204" pitchFamily="34" charset="0"/>
              </a:rPr>
              <a:t>This expansion to our RF calibration range allows us to support the following equipment up to 67 GHz: </a:t>
            </a:r>
          </a:p>
          <a:p>
            <a:pPr marL="285750" indent="-285750">
              <a:buFont typeface="Arial" panose="020B0604020202020204" pitchFamily="34" charset="0"/>
              <a:buChar char="•"/>
            </a:pPr>
            <a:r>
              <a:rPr lang="en-US" sz="1400" dirty="0">
                <a:latin typeface="Calibri" panose="020F0502020204030204" pitchFamily="34" charset="0"/>
              </a:rPr>
              <a:t>Spectrum Analyzers </a:t>
            </a:r>
          </a:p>
          <a:p>
            <a:pPr marL="285750" indent="-285750">
              <a:buFont typeface="Arial" panose="020B0604020202020204" pitchFamily="34" charset="0"/>
              <a:buChar char="•"/>
            </a:pPr>
            <a:r>
              <a:rPr lang="en-US" sz="1400" dirty="0">
                <a:latin typeface="Calibri" panose="020F0502020204030204" pitchFamily="34" charset="0"/>
              </a:rPr>
              <a:t>Signal Generators </a:t>
            </a:r>
          </a:p>
          <a:p>
            <a:pPr marL="285750" indent="-285750">
              <a:buFont typeface="Arial" panose="020B0604020202020204" pitchFamily="34" charset="0"/>
              <a:buChar char="•"/>
            </a:pPr>
            <a:r>
              <a:rPr lang="en-US" sz="1400" dirty="0">
                <a:latin typeface="Calibri" panose="020F0502020204030204" pitchFamily="34" charset="0"/>
              </a:rPr>
              <a:t>Oscilloscopes </a:t>
            </a:r>
          </a:p>
          <a:p>
            <a:pPr marL="285750" indent="-285750">
              <a:buFont typeface="Arial" panose="020B0604020202020204" pitchFamily="34" charset="0"/>
              <a:buChar char="•"/>
            </a:pPr>
            <a:r>
              <a:rPr lang="en-US" sz="1400" dirty="0">
                <a:latin typeface="Calibri" panose="020F0502020204030204" pitchFamily="34" charset="0"/>
              </a:rPr>
              <a:t>Network Analyzers </a:t>
            </a:r>
          </a:p>
        </p:txBody>
      </p:sp>
      <p:sp>
        <p:nvSpPr>
          <p:cNvPr id="12" name="Rectangle 11">
            <a:extLst>
              <a:ext uri="{FF2B5EF4-FFF2-40B4-BE49-F238E27FC236}">
                <a16:creationId xmlns:a16="http://schemas.microsoft.com/office/drawing/2014/main" id="{B5F34032-6A3E-409B-8A32-3148DE40DB79}"/>
              </a:ext>
            </a:extLst>
          </p:cNvPr>
          <p:cNvSpPr/>
          <p:nvPr/>
        </p:nvSpPr>
        <p:spPr>
          <a:xfrm>
            <a:off x="342899" y="1796911"/>
            <a:ext cx="4572000" cy="1692771"/>
          </a:xfrm>
          <a:prstGeom prst="rect">
            <a:avLst/>
          </a:prstGeom>
        </p:spPr>
        <p:txBody>
          <a:bodyPr>
            <a:spAutoFit/>
          </a:bodyPr>
          <a:lstStyle/>
          <a:p>
            <a:endParaRPr lang="en-US" sz="1600" dirty="0">
              <a:solidFill>
                <a:srgbClr val="000000"/>
              </a:solidFill>
              <a:latin typeface="Calibri" panose="020F0502020204030204" pitchFamily="34" charset="0"/>
            </a:endParaRPr>
          </a:p>
          <a:p>
            <a:r>
              <a:rPr lang="en-US" sz="1600" dirty="0">
                <a:solidFill>
                  <a:srgbClr val="000000"/>
                </a:solidFill>
                <a:latin typeface="Calibri" panose="020F0502020204030204" pitchFamily="34" charset="0"/>
              </a:rPr>
              <a:t> </a:t>
            </a:r>
          </a:p>
          <a:p>
            <a:r>
              <a:rPr lang="en-US" dirty="0">
                <a:latin typeface="Calibri" panose="020F0502020204030204" pitchFamily="34" charset="0"/>
              </a:rPr>
              <a:t>With the purchase of equipment such as our </a:t>
            </a:r>
          </a:p>
          <a:p>
            <a:r>
              <a:rPr lang="en-US" b="1" dirty="0">
                <a:latin typeface="Calibri" panose="020F0502020204030204" pitchFamily="34" charset="0"/>
              </a:rPr>
              <a:t>E8257D-567, Signal Generator and N8488A, Power Sensor </a:t>
            </a:r>
            <a:r>
              <a:rPr lang="en-US" dirty="0">
                <a:latin typeface="Calibri" panose="020F0502020204030204" pitchFamily="34" charset="0"/>
              </a:rPr>
              <a:t>shown here. TMI has invested in order to support your needs! </a:t>
            </a:r>
            <a:endParaRPr lang="en-US" dirty="0"/>
          </a:p>
        </p:txBody>
      </p:sp>
    </p:spTree>
    <p:extLst>
      <p:ext uri="{BB962C8B-B14F-4D97-AF65-F5344CB8AC3E}">
        <p14:creationId xmlns:p14="http://schemas.microsoft.com/office/powerpoint/2010/main" val="3162769406"/>
      </p:ext>
    </p:extLst>
  </p:cSld>
  <p:clrMapOvr>
    <a:masterClrMapping/>
  </p:clrMapOvr>
</p:sld>
</file>

<file path=ppt/theme/theme1.xml><?xml version="1.0" encoding="utf-8"?>
<a:theme xmlns:a="http://schemas.openxmlformats.org/drawingml/2006/main" name="Balance">
  <a:themeElements>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TMI presentation 2015</Template>
  <TotalTime>4209</TotalTime>
  <Words>1257</Words>
  <Application>Microsoft Office PowerPoint</Application>
  <PresentationFormat>On-screen Show (4:3)</PresentationFormat>
  <Paragraphs>169</Paragraphs>
  <Slides>27</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Calibri Light</vt:lpstr>
      <vt:lpstr>Corbel</vt:lpstr>
      <vt:lpstr>Courier New</vt:lpstr>
      <vt:lpstr>Franklin Gothic Book</vt:lpstr>
      <vt:lpstr>Franklin Gothic Medium</vt:lpstr>
      <vt:lpstr>Impact</vt:lpstr>
      <vt:lpstr>Symbol</vt:lpstr>
      <vt:lpstr>Tahoma</vt:lpstr>
      <vt:lpstr>Wingdings</vt:lpstr>
      <vt:lpstr>Balance</vt:lpstr>
      <vt:lpstr>Depth</vt:lpstr>
      <vt:lpstr>PowerPoint Presentation</vt:lpstr>
      <vt:lpstr>PowerPoint Presentation</vt:lpstr>
      <vt:lpstr>PowerPoint Presentation</vt:lpstr>
      <vt:lpstr>PowerPoint Presentation</vt:lpstr>
      <vt:lpstr>PowerPoint Presentation</vt:lpstr>
      <vt:lpstr>PowerPoint Presentation</vt:lpstr>
      <vt:lpstr>CLEAN ROOM CERTIFICATION</vt:lpstr>
      <vt:lpstr>Field Service Management</vt:lpstr>
      <vt:lpstr>PowerPoint Presentation</vt:lpstr>
      <vt:lpstr>PowerPoint Presentation</vt:lpstr>
      <vt:lpstr>TYPICAL LEAD TIMES</vt:lpstr>
      <vt:lpstr>PowerPoint Presentation</vt:lpstr>
      <vt:lpstr>PowerPoint Presentation</vt:lpstr>
      <vt:lpstr>Complete Life Cycle Management</vt:lpstr>
      <vt:lpstr>Asset Tracking</vt:lpstr>
      <vt:lpstr>Calibration Recall Program</vt:lpstr>
      <vt:lpstr>Calibration/Repair Services</vt:lpstr>
      <vt:lpstr>Audit Support</vt:lpstr>
      <vt:lpstr>QUALITY   Sample Reports</vt:lpstr>
      <vt:lpstr>Performance Metrics </vt:lpstr>
      <vt:lpstr> </vt:lpstr>
      <vt:lpstr> </vt:lpstr>
      <vt:lpstr> </vt:lpstr>
      <vt:lpstr>Spending Breakdown Year to Date</vt:lpstr>
      <vt:lpstr>CORRECTIVE ACTION REPORTS (CARS)</vt:lpstr>
      <vt:lpstr>IMPROVEMENT PLANS</vt:lpstr>
      <vt:lpstr>WHY TMI?</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Hamilton</dc:creator>
  <cp:lastModifiedBy>S450GX01</cp:lastModifiedBy>
  <cp:revision>208</cp:revision>
  <dcterms:created xsi:type="dcterms:W3CDTF">2015-03-18T18:33:11Z</dcterms:created>
  <dcterms:modified xsi:type="dcterms:W3CDTF">2025-04-21T16:54:15Z</dcterms:modified>
</cp:coreProperties>
</file>